
<file path=[Content_Types].xml><?xml version="1.0" encoding="utf-8"?>
<Types xmlns="http://schemas.openxmlformats.org/package/2006/content-types">
  <Override PartName="/_rels/.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36.jpeg" ContentType="image/jpeg"/>
  <Override PartName="/ppt/media/image35.jpeg" ContentType="image/jpeg"/>
  <Override PartName="/ppt/media/image34.png" ContentType="image/png"/>
  <Override PartName="/ppt/media/image33.jpeg" ContentType="image/jpeg"/>
  <Override PartName="/ppt/media/image32.jpeg" ContentType="image/jpeg"/>
  <Override PartName="/ppt/media/image31.jpeg" ContentType="image/jpeg"/>
  <Override PartName="/ppt/media/image38.jpeg" ContentType="image/jpeg"/>
  <Override PartName="/ppt/media/image29.png" ContentType="image/png"/>
  <Override PartName="/ppt/media/image28.jpeg" ContentType="image/jpeg"/>
  <Override PartName="/ppt/media/image27.jpeg" ContentType="image/jpe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8.png" ContentType="image/png"/>
  <Override PartName="/ppt/media/image37.png" ContentType="image/png"/>
  <Override PartName="/ppt/media/image30.jpeg" ContentType="image/jpeg"/>
  <Override PartName="/ppt/media/image2.png" ContentType="image/png"/>
  <Override PartName="/ppt/media/image22.jpeg" ContentType="image/jpeg"/>
  <Override PartName="/ppt/media/image5.png" ContentType="image/png"/>
  <Override PartName="/ppt/media/image16.jpeg" ContentType="image/jpeg"/>
  <Override PartName="/ppt/media/image1.png" ContentType="image/png"/>
  <Override PartName="/ppt/media/image20.jpeg" ContentType="image/jpeg"/>
  <Override PartName="/ppt/media/image3.png" ContentType="image/png"/>
  <Override PartName="/ppt/media/image39.png" ContentType="image/png"/>
  <Override PartName="/ppt/media/image4.png" ContentType="image/png"/>
  <Override PartName="/ppt/media/image11.gif" ContentType="image/gif"/>
  <Override PartName="/ppt/media/image12.jpeg" ContentType="image/jpeg"/>
  <Override PartName="/ppt/media/image19.png" ContentType="image/png"/>
  <Override PartName="/ppt/media/image13.png" ContentType="image/png"/>
  <Override PartName="/ppt/media/image6.png" ContentType="image/png"/>
  <Override PartName="/ppt/media/image14.jpeg" ContentType="image/jpeg"/>
  <Override PartName="/ppt/media/image23.jpeg" ContentType="image/jpeg"/>
  <Override PartName="/ppt/media/image7.jpeg" ContentType="image/jpeg"/>
  <Override PartName="/ppt/media/image15.png" ContentType="image/png"/>
  <Override PartName="/ppt/media/image17.png" ContentType="image/png"/>
  <Override PartName="/ppt/media/image18.png" ContentType="image/png"/>
  <Override PartName="/ppt/media/image21.jpeg" ContentType="image/jpe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8" name="PlaceHolder 2"/>
          <p:cNvSpPr>
            <a:spLocks noGrp="1"/>
          </p:cNvSpPr>
          <p:nvPr>
            <p:ph type="body"/>
          </p:nvPr>
        </p:nvSpPr>
        <p:spPr>
          <a:xfrm>
            <a:off x="818640" y="222228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29" name="PlaceHolder 3"/>
          <p:cNvSpPr>
            <a:spLocks noGrp="1"/>
          </p:cNvSpPr>
          <p:nvPr>
            <p:ph type="body"/>
          </p:nvPr>
        </p:nvSpPr>
        <p:spPr>
          <a:xfrm>
            <a:off x="818640" y="412164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1"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32"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33" name="PlaceHolder 4"/>
          <p:cNvSpPr>
            <a:spLocks noGrp="1"/>
          </p:cNvSpPr>
          <p:nvPr>
            <p:ph type="body"/>
          </p:nvPr>
        </p:nvSpPr>
        <p:spPr>
          <a:xfrm>
            <a:off x="622656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34" name="PlaceHolder 5"/>
          <p:cNvSpPr>
            <a:spLocks noGrp="1"/>
          </p:cNvSpPr>
          <p:nvPr>
            <p:ph type="body"/>
          </p:nvPr>
        </p:nvSpPr>
        <p:spPr>
          <a:xfrm>
            <a:off x="81864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pic>
        <p:nvPicPr>
          <p:cNvPr id="38" name="" descr=""/>
          <p:cNvPicPr/>
          <p:nvPr/>
        </p:nvPicPr>
        <p:blipFill>
          <a:blip r:embed="rId2"/>
          <a:stretch/>
        </p:blipFill>
        <p:spPr>
          <a:xfrm>
            <a:off x="3817080" y="2222280"/>
            <a:ext cx="4556880" cy="3636000"/>
          </a:xfrm>
          <a:prstGeom prst="rect">
            <a:avLst/>
          </a:prstGeom>
          <a:ln>
            <a:noFill/>
          </a:ln>
        </p:spPr>
      </p:pic>
      <p:pic>
        <p:nvPicPr>
          <p:cNvPr id="39" name="" descr=""/>
          <p:cNvPicPr/>
          <p:nvPr/>
        </p:nvPicPr>
        <p:blipFill>
          <a:blip r:embed="rId3"/>
          <a:stretch/>
        </p:blipFill>
        <p:spPr>
          <a:xfrm>
            <a:off x="3817080" y="2222280"/>
            <a:ext cx="4556880" cy="3636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7" name="PlaceHolder 2"/>
          <p:cNvSpPr>
            <a:spLocks noGrp="1"/>
          </p:cNvSpPr>
          <p:nvPr>
            <p:ph type="subTitle"/>
          </p:nvPr>
        </p:nvSpPr>
        <p:spPr>
          <a:xfrm>
            <a:off x="818640" y="2222280"/>
            <a:ext cx="10554120" cy="3636000"/>
          </a:xfrm>
          <a:prstGeom prst="rect">
            <a:avLst/>
          </a:prstGeom>
        </p:spPr>
        <p:txBody>
          <a:bodyPr lIns="0" rIns="0" tIns="0" bIns="0" anchor="ctr"/>
          <a:p>
            <a:pPr algn="ctr"/>
            <a:endParaRPr b="0" lang="es-CO"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9" name="PlaceHolder 2"/>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1" name="PlaceHolder 2"/>
          <p:cNvSpPr>
            <a:spLocks noGrp="1"/>
          </p:cNvSpPr>
          <p:nvPr>
            <p:ph type="body"/>
          </p:nvPr>
        </p:nvSpPr>
        <p:spPr>
          <a:xfrm>
            <a:off x="81864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52" name="PlaceHolder 3"/>
          <p:cNvSpPr>
            <a:spLocks noGrp="1"/>
          </p:cNvSpPr>
          <p:nvPr>
            <p:ph type="body"/>
          </p:nvPr>
        </p:nvSpPr>
        <p:spPr>
          <a:xfrm>
            <a:off x="622656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10000" y="447120"/>
            <a:ext cx="10571760" cy="4498560"/>
          </a:xfrm>
          <a:prstGeom prst="rect">
            <a:avLst/>
          </a:prstGeom>
        </p:spPr>
        <p:txBody>
          <a:bodyPr lIns="0" rIns="0" tIns="0" bIns="0" anchor="ctr"/>
          <a:p>
            <a:pPr algn="ctr"/>
            <a:endParaRPr b="0" lang="es-CO"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6"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57" name="PlaceHolder 3"/>
          <p:cNvSpPr>
            <a:spLocks noGrp="1"/>
          </p:cNvSpPr>
          <p:nvPr>
            <p:ph type="body"/>
          </p:nvPr>
        </p:nvSpPr>
        <p:spPr>
          <a:xfrm>
            <a:off x="81864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58" name="PlaceHolder 4"/>
          <p:cNvSpPr>
            <a:spLocks noGrp="1"/>
          </p:cNvSpPr>
          <p:nvPr>
            <p:ph type="body"/>
          </p:nvPr>
        </p:nvSpPr>
        <p:spPr>
          <a:xfrm>
            <a:off x="622656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 name="PlaceHolder 2"/>
          <p:cNvSpPr>
            <a:spLocks noGrp="1"/>
          </p:cNvSpPr>
          <p:nvPr>
            <p:ph type="subTitle"/>
          </p:nvPr>
        </p:nvSpPr>
        <p:spPr>
          <a:xfrm>
            <a:off x="818640" y="2222280"/>
            <a:ext cx="10554120" cy="3636000"/>
          </a:xfrm>
          <a:prstGeom prst="rect">
            <a:avLst/>
          </a:prstGeom>
        </p:spPr>
        <p:txBody>
          <a:bodyPr lIns="0" rIns="0" tIns="0" bIns="0" anchor="ctr"/>
          <a:p>
            <a:pPr algn="ctr"/>
            <a:endParaRPr b="0" lang="es-CO"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0" name="PlaceHolder 2"/>
          <p:cNvSpPr>
            <a:spLocks noGrp="1"/>
          </p:cNvSpPr>
          <p:nvPr>
            <p:ph type="body"/>
          </p:nvPr>
        </p:nvSpPr>
        <p:spPr>
          <a:xfrm>
            <a:off x="81864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61"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62" name="PlaceHolder 4"/>
          <p:cNvSpPr>
            <a:spLocks noGrp="1"/>
          </p:cNvSpPr>
          <p:nvPr>
            <p:ph type="body"/>
          </p:nvPr>
        </p:nvSpPr>
        <p:spPr>
          <a:xfrm>
            <a:off x="622656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4"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65"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66" name="PlaceHolder 4"/>
          <p:cNvSpPr>
            <a:spLocks noGrp="1"/>
          </p:cNvSpPr>
          <p:nvPr>
            <p:ph type="body"/>
          </p:nvPr>
        </p:nvSpPr>
        <p:spPr>
          <a:xfrm>
            <a:off x="818640" y="412164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8" name="PlaceHolder 2"/>
          <p:cNvSpPr>
            <a:spLocks noGrp="1"/>
          </p:cNvSpPr>
          <p:nvPr>
            <p:ph type="body"/>
          </p:nvPr>
        </p:nvSpPr>
        <p:spPr>
          <a:xfrm>
            <a:off x="818640" y="222228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69" name="PlaceHolder 3"/>
          <p:cNvSpPr>
            <a:spLocks noGrp="1"/>
          </p:cNvSpPr>
          <p:nvPr>
            <p:ph type="body"/>
          </p:nvPr>
        </p:nvSpPr>
        <p:spPr>
          <a:xfrm>
            <a:off x="818640" y="412164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1"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72"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73" name="PlaceHolder 4"/>
          <p:cNvSpPr>
            <a:spLocks noGrp="1"/>
          </p:cNvSpPr>
          <p:nvPr>
            <p:ph type="body"/>
          </p:nvPr>
        </p:nvSpPr>
        <p:spPr>
          <a:xfrm>
            <a:off x="622656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74" name="PlaceHolder 5"/>
          <p:cNvSpPr>
            <a:spLocks noGrp="1"/>
          </p:cNvSpPr>
          <p:nvPr>
            <p:ph type="body"/>
          </p:nvPr>
        </p:nvSpPr>
        <p:spPr>
          <a:xfrm>
            <a:off x="81864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6" name="PlaceHolder 2"/>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77" name="PlaceHolder 3"/>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pic>
        <p:nvPicPr>
          <p:cNvPr id="78" name="" descr=""/>
          <p:cNvPicPr/>
          <p:nvPr/>
        </p:nvPicPr>
        <p:blipFill>
          <a:blip r:embed="rId2"/>
          <a:stretch/>
        </p:blipFill>
        <p:spPr>
          <a:xfrm>
            <a:off x="3817080" y="2222280"/>
            <a:ext cx="4556880" cy="3636000"/>
          </a:xfrm>
          <a:prstGeom prst="rect">
            <a:avLst/>
          </a:prstGeom>
          <a:ln>
            <a:noFill/>
          </a:ln>
        </p:spPr>
      </p:pic>
      <p:pic>
        <p:nvPicPr>
          <p:cNvPr id="79" name="" descr=""/>
          <p:cNvPicPr/>
          <p:nvPr/>
        </p:nvPicPr>
        <p:blipFill>
          <a:blip r:embed="rId3"/>
          <a:stretch/>
        </p:blipFill>
        <p:spPr>
          <a:xfrm>
            <a:off x="3817080" y="2222280"/>
            <a:ext cx="4556880" cy="3636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9" name="PlaceHolder 2"/>
          <p:cNvSpPr>
            <a:spLocks noGrp="1"/>
          </p:cNvSpPr>
          <p:nvPr>
            <p:ph type="body"/>
          </p:nvPr>
        </p:nvSpPr>
        <p:spPr>
          <a:xfrm>
            <a:off x="818640" y="2222280"/>
            <a:ext cx="1055412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1" name="PlaceHolder 2"/>
          <p:cNvSpPr>
            <a:spLocks noGrp="1"/>
          </p:cNvSpPr>
          <p:nvPr>
            <p:ph type="body"/>
          </p:nvPr>
        </p:nvSpPr>
        <p:spPr>
          <a:xfrm>
            <a:off x="81864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12" name="PlaceHolder 3"/>
          <p:cNvSpPr>
            <a:spLocks noGrp="1"/>
          </p:cNvSpPr>
          <p:nvPr>
            <p:ph type="body"/>
          </p:nvPr>
        </p:nvSpPr>
        <p:spPr>
          <a:xfrm>
            <a:off x="622656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10000" y="447120"/>
            <a:ext cx="10571760" cy="4498560"/>
          </a:xfrm>
          <a:prstGeom prst="rect">
            <a:avLst/>
          </a:prstGeom>
        </p:spPr>
        <p:txBody>
          <a:bodyPr lIns="0" rIns="0" tIns="0" bIns="0" anchor="ctr"/>
          <a:p>
            <a:pPr algn="ctr"/>
            <a:endParaRPr b="0" lang="es-CO"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81864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18" name="PlaceHolder 4"/>
          <p:cNvSpPr>
            <a:spLocks noGrp="1"/>
          </p:cNvSpPr>
          <p:nvPr>
            <p:ph type="body"/>
          </p:nvPr>
        </p:nvSpPr>
        <p:spPr>
          <a:xfrm>
            <a:off x="622656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0" name="PlaceHolder 2"/>
          <p:cNvSpPr>
            <a:spLocks noGrp="1"/>
          </p:cNvSpPr>
          <p:nvPr>
            <p:ph type="body"/>
          </p:nvPr>
        </p:nvSpPr>
        <p:spPr>
          <a:xfrm>
            <a:off x="818640" y="2222280"/>
            <a:ext cx="5150160" cy="363600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21"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22" name="PlaceHolder 4"/>
          <p:cNvSpPr>
            <a:spLocks noGrp="1"/>
          </p:cNvSpPr>
          <p:nvPr>
            <p:ph type="body"/>
          </p:nvPr>
        </p:nvSpPr>
        <p:spPr>
          <a:xfrm>
            <a:off x="6226560" y="412164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10000" y="447120"/>
            <a:ext cx="10571760" cy="97020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4" name="PlaceHolder 2"/>
          <p:cNvSpPr>
            <a:spLocks noGrp="1"/>
          </p:cNvSpPr>
          <p:nvPr>
            <p:ph type="body"/>
          </p:nvPr>
        </p:nvSpPr>
        <p:spPr>
          <a:xfrm>
            <a:off x="81864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25" name="PlaceHolder 3"/>
          <p:cNvSpPr>
            <a:spLocks noGrp="1"/>
          </p:cNvSpPr>
          <p:nvPr>
            <p:ph type="body"/>
          </p:nvPr>
        </p:nvSpPr>
        <p:spPr>
          <a:xfrm>
            <a:off x="6226560" y="2222280"/>
            <a:ext cx="515016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
        <p:nvSpPr>
          <p:cNvPr id="26" name="PlaceHolder 4"/>
          <p:cNvSpPr>
            <a:spLocks noGrp="1"/>
          </p:cNvSpPr>
          <p:nvPr>
            <p:ph type="body"/>
          </p:nvPr>
        </p:nvSpPr>
        <p:spPr>
          <a:xfrm>
            <a:off x="818640" y="4121640"/>
            <a:ext cx="10554120" cy="1734120"/>
          </a:xfrm>
          <a:prstGeom prst="rect">
            <a:avLst/>
          </a:prstGeom>
        </p:spPr>
        <p:txBody>
          <a:bodyPr lIns="0" rIns="0" tIns="0" bIns="0"/>
          <a:p>
            <a:endParaRPr b="0" lang="en-US" sz="1800" spc="-1" strike="noStrike">
              <a:solidFill>
                <a:srgbClr val="ffffff"/>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0" name="CustomShape 1"/>
          <p:cNvSpPr/>
          <p:nvPr/>
        </p:nvSpPr>
        <p:spPr>
          <a:xfrm>
            <a:off x="0" y="-3240"/>
            <a:ext cx="12191760" cy="5203440"/>
          </a:xfrm>
          <a:custGeom>
            <a:avLst/>
            <a:gdLst/>
            <a:ahLst/>
            <a:rect l="l" t="t"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a:blip r:embed="rId2"/>
            <a:tile/>
          </a:blipFill>
          <a:ln>
            <a:round/>
          </a:ln>
        </p:spPr>
        <p:style>
          <a:lnRef idx="1">
            <a:schemeClr val="accent1"/>
          </a:lnRef>
          <a:fillRef idx="3">
            <a:schemeClr val="accent1"/>
          </a:fillRef>
          <a:effectRef idx="2">
            <a:schemeClr val="accent1"/>
          </a:effectRef>
          <a:fontRef idx="minor"/>
        </p:style>
      </p:sp>
      <p:sp>
        <p:nvSpPr>
          <p:cNvPr id="1" name="PlaceHolder 2"/>
          <p:cNvSpPr>
            <a:spLocks noGrp="1"/>
          </p:cNvSpPr>
          <p:nvPr>
            <p:ph type="title"/>
          </p:nvPr>
        </p:nvSpPr>
        <p:spPr>
          <a:xfrm>
            <a:off x="810000" y="1449000"/>
            <a:ext cx="10571760" cy="2970720"/>
          </a:xfrm>
          <a:prstGeom prst="rect">
            <a:avLst/>
          </a:prstGeom>
        </p:spPr>
        <p:txBody>
          <a:bodyPr anchor="b"/>
          <a:p>
            <a:pPr>
              <a:lnSpc>
                <a:spcPct val="100000"/>
              </a:lnSpc>
            </a:pPr>
            <a:r>
              <a:rPr b="1" lang="en-US" sz="5400" spc="-1" strike="noStrike">
                <a:solidFill>
                  <a:srgbClr val="fefefe"/>
                </a:solidFill>
                <a:uFill>
                  <a:solidFill>
                    <a:srgbClr val="ffffff"/>
                  </a:solidFill>
                </a:uFill>
                <a:latin typeface="Century Gothic"/>
              </a:rPr>
              <a:t>Haga clic para modificar el estilo de título del patrón</a:t>
            </a:r>
            <a:endParaRPr b="0" lang="en-US" sz="1800" spc="-1" strike="noStrike">
              <a:solidFill>
                <a:srgbClr val="ffffff"/>
              </a:solidFill>
              <a:uFill>
                <a:solidFill>
                  <a:srgbClr val="ffffff"/>
                </a:solidFill>
              </a:uFill>
              <a:latin typeface="Century Gothic"/>
            </a:endParaRPr>
          </a:p>
        </p:txBody>
      </p:sp>
      <p:sp>
        <p:nvSpPr>
          <p:cNvPr id="2" name="PlaceHolder 3"/>
          <p:cNvSpPr>
            <a:spLocks noGrp="1"/>
          </p:cNvSpPr>
          <p:nvPr>
            <p:ph type="dt"/>
          </p:nvPr>
        </p:nvSpPr>
        <p:spPr>
          <a:xfrm>
            <a:off x="9334800" y="6041520"/>
            <a:ext cx="1343520" cy="364680"/>
          </a:xfrm>
          <a:prstGeom prst="rect">
            <a:avLst/>
          </a:prstGeom>
        </p:spPr>
        <p:txBody>
          <a:bodyPr anchor="b"/>
          <a:p>
            <a:pPr algn="r">
              <a:lnSpc>
                <a:spcPct val="100000"/>
              </a:lnSpc>
            </a:pPr>
            <a:r>
              <a:rPr b="0" lang="es-CO" sz="900" spc="-1" strike="noStrike">
                <a:solidFill>
                  <a:srgbClr val="ffffff"/>
                </a:solidFill>
                <a:uFill>
                  <a:solidFill>
                    <a:srgbClr val="ffffff"/>
                  </a:solidFill>
                </a:uFill>
                <a:latin typeface="Century Gothic"/>
              </a:rPr>
              <a:t>17/06/17</a:t>
            </a:r>
            <a:endParaRPr b="0" lang="es-CO" sz="1400" spc="-1" strike="noStrike">
              <a:solidFill>
                <a:srgbClr val="ffffff"/>
              </a:solidFill>
              <a:uFill>
                <a:solidFill>
                  <a:srgbClr val="ffffff"/>
                </a:solidFill>
              </a:uFill>
              <a:latin typeface="Times New Roman"/>
            </a:endParaRPr>
          </a:p>
        </p:txBody>
      </p:sp>
      <p:sp>
        <p:nvSpPr>
          <p:cNvPr id="3" name="PlaceHolder 4"/>
          <p:cNvSpPr>
            <a:spLocks noGrp="1"/>
          </p:cNvSpPr>
          <p:nvPr>
            <p:ph type="ftr"/>
          </p:nvPr>
        </p:nvSpPr>
        <p:spPr>
          <a:xfrm>
            <a:off x="451440" y="6041520"/>
            <a:ext cx="8643960" cy="364680"/>
          </a:xfrm>
          <a:prstGeom prst="rect">
            <a:avLst/>
          </a:prstGeom>
        </p:spPr>
        <p:txBody>
          <a:bodyPr anchor="b"/>
          <a:p>
            <a:endParaRPr b="0" lang="es-CO" sz="2400" spc="-1" strike="noStrike">
              <a:solidFill>
                <a:srgbClr val="ffffff"/>
              </a:solidFill>
              <a:uFill>
                <a:solidFill>
                  <a:srgbClr val="ffffff"/>
                </a:solidFill>
              </a:uFill>
              <a:latin typeface="Times New Roman"/>
            </a:endParaRPr>
          </a:p>
        </p:txBody>
      </p:sp>
      <p:sp>
        <p:nvSpPr>
          <p:cNvPr id="4" name="PlaceHolder 5"/>
          <p:cNvSpPr>
            <a:spLocks noGrp="1"/>
          </p:cNvSpPr>
          <p:nvPr>
            <p:ph type="sldNum"/>
          </p:nvPr>
        </p:nvSpPr>
        <p:spPr>
          <a:xfrm>
            <a:off x="10678320" y="5915880"/>
            <a:ext cx="1061640" cy="490320"/>
          </a:xfrm>
          <a:prstGeom prst="rect">
            <a:avLst/>
          </a:prstGeom>
        </p:spPr>
        <p:txBody>
          <a:bodyPr bIns="10800" anchor="b"/>
          <a:p>
            <a:pPr algn="r">
              <a:lnSpc>
                <a:spcPct val="100000"/>
              </a:lnSpc>
            </a:pPr>
            <a:fld id="{DF3B5DBF-9C26-4AB2-8199-45BE282BE45C}" type="slidenum">
              <a:rPr b="0" lang="es-CO" sz="2000" spc="-1" strike="noStrike">
                <a:solidFill>
                  <a:srgbClr val="00c6bb"/>
                </a:solidFill>
                <a:uFill>
                  <a:solidFill>
                    <a:srgbClr val="ffffff"/>
                  </a:solidFill>
                </a:uFill>
                <a:latin typeface="Century Gothic"/>
              </a:rPr>
              <a:t>&lt;número&gt;</a:t>
            </a:fld>
            <a:endParaRPr b="0" lang="es-CO" sz="1400" spc="-1" strike="noStrike">
              <a:solidFill>
                <a:srgbClr val="ffffff"/>
              </a:solidFill>
              <a:uFill>
                <a:solidFill>
                  <a:srgbClr val="ffffff"/>
                </a:solidFill>
              </a:uFill>
              <a:latin typeface="Times New Roman"/>
            </a:endParaRPr>
          </a:p>
        </p:txBody>
      </p:sp>
      <p:sp>
        <p:nvSpPr>
          <p:cNvPr id="5" name="PlaceHolder 6"/>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Pulse para editar el formato de esquema del texto</a:t>
            </a:r>
            <a:endParaRPr b="0" lang="en-US" sz="1800" spc="-1" strike="noStrike">
              <a:solidFill>
                <a:srgbClr val="ffffff"/>
              </a:solidFill>
              <a:uFill>
                <a:solidFill>
                  <a:srgbClr val="ffffff"/>
                </a:solidFill>
              </a:uFill>
              <a:latin typeface="Century Gothic"/>
            </a:endParaRPr>
          </a:p>
          <a:p>
            <a:pPr lvl="1" marL="864000" indent="-324000">
              <a:buClr>
                <a:srgbClr val="ffffff"/>
              </a:buClr>
              <a:buSzPct val="75000"/>
              <a:buFont typeface="Symbol" charset="2"/>
              <a:buChar char=""/>
            </a:pPr>
            <a:r>
              <a:rPr b="0" lang="en-US" sz="1400" spc="-1" strike="noStrike">
                <a:solidFill>
                  <a:srgbClr val="ffffff"/>
                </a:solidFill>
                <a:uFill>
                  <a:solidFill>
                    <a:srgbClr val="ffffff"/>
                  </a:solidFill>
                </a:uFill>
                <a:latin typeface="Century Gothic"/>
              </a:rPr>
              <a:t>Segundo nivel del esquema</a:t>
            </a:r>
            <a:endParaRPr b="0" lang="en-US" sz="1400" spc="-1" strike="noStrike">
              <a:solidFill>
                <a:srgbClr val="ffffff"/>
              </a:solidFill>
              <a:uFill>
                <a:solidFill>
                  <a:srgbClr val="ffffff"/>
                </a:solidFill>
              </a:uFill>
              <a:latin typeface="Century Gothic"/>
            </a:endParaRPr>
          </a:p>
          <a:p>
            <a:pPr lvl="2" marL="1296000" indent="-288000">
              <a:buClr>
                <a:srgbClr val="ffffff"/>
              </a:buClr>
              <a:buSzPct val="45000"/>
              <a:buFont typeface="Wingdings" charset="2"/>
              <a:buChar char=""/>
            </a:pPr>
            <a:r>
              <a:rPr b="0" lang="en-US" sz="1200" spc="-1" strike="noStrike">
                <a:solidFill>
                  <a:srgbClr val="ffffff"/>
                </a:solidFill>
                <a:uFill>
                  <a:solidFill>
                    <a:srgbClr val="ffffff"/>
                  </a:solidFill>
                </a:uFill>
                <a:latin typeface="Century Gothic"/>
              </a:rPr>
              <a:t>Tercer nivel del esquema</a:t>
            </a:r>
            <a:endParaRPr b="0" lang="en-US" sz="1200" spc="-1" strike="noStrike">
              <a:solidFill>
                <a:srgbClr val="ffffff"/>
              </a:solidFill>
              <a:uFill>
                <a:solidFill>
                  <a:srgbClr val="ffffff"/>
                </a:solidFill>
              </a:uFill>
              <a:latin typeface="Century Gothic"/>
            </a:endParaRPr>
          </a:p>
          <a:p>
            <a:pPr lvl="3" marL="1728000" indent="-216000">
              <a:buClr>
                <a:srgbClr val="ffffff"/>
              </a:buClr>
              <a:buSzPct val="75000"/>
              <a:buFont typeface="Symbol" charset="2"/>
              <a:buChar char=""/>
            </a:pPr>
            <a:r>
              <a:rPr b="0" lang="en-US" sz="1200" spc="-1" strike="noStrike">
                <a:solidFill>
                  <a:srgbClr val="ffffff"/>
                </a:solidFill>
                <a:uFill>
                  <a:solidFill>
                    <a:srgbClr val="ffffff"/>
                  </a:solidFill>
                </a:uFill>
                <a:latin typeface="Century Gothic"/>
              </a:rPr>
              <a:t>Cuarto nivel del esquema</a:t>
            </a:r>
            <a:endParaRPr b="0" lang="en-US" sz="1200" spc="-1" strike="noStrike">
              <a:solidFill>
                <a:srgbClr val="ffffff"/>
              </a:solidFill>
              <a:uFill>
                <a:solidFill>
                  <a:srgbClr val="ffffff"/>
                </a:solidFill>
              </a:uFill>
              <a:latin typeface="Century Gothic"/>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Quinto nivel del esquema</a:t>
            </a:r>
            <a:endParaRPr b="0" lang="en-US" sz="2000" spc="-1" strike="noStrike">
              <a:solidFill>
                <a:srgbClr val="ffffff"/>
              </a:solidFill>
              <a:uFill>
                <a:solidFill>
                  <a:srgbClr val="ffffff"/>
                </a:solidFill>
              </a:uFill>
              <a:latin typeface="Century Gothic"/>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Sexto nivel del esquema</a:t>
            </a:r>
            <a:endParaRPr b="0" lang="en-US" sz="2000" spc="-1" strike="noStrike">
              <a:solidFill>
                <a:srgbClr val="ffffff"/>
              </a:solidFill>
              <a:uFill>
                <a:solidFill>
                  <a:srgbClr val="ffffff"/>
                </a:solidFill>
              </a:uFill>
              <a:latin typeface="Century Gothic"/>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Séptimo nivel del esquema</a:t>
            </a:r>
            <a:endParaRPr b="0" lang="en-US" sz="2000" spc="-1" strike="noStrike">
              <a:solidFill>
                <a:srgbClr val="ffffff"/>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40" name="CustomShape 1"/>
          <p:cNvSpPr/>
          <p:nvPr/>
        </p:nvSpPr>
        <p:spPr>
          <a:xfrm>
            <a:off x="0" y="0"/>
            <a:ext cx="12191760" cy="2185560"/>
          </a:xfrm>
          <a:custGeom>
            <a:avLst/>
            <a:gdLst/>
            <a:ah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a:blip r:embed="rId2"/>
            <a:tile/>
          </a:blipFill>
          <a:ln>
            <a:round/>
          </a:ln>
        </p:spPr>
        <p:style>
          <a:lnRef idx="1">
            <a:schemeClr val="accent1"/>
          </a:lnRef>
          <a:fillRef idx="3">
            <a:schemeClr val="accent1"/>
          </a:fillRef>
          <a:effectRef idx="2">
            <a:schemeClr val="accent1"/>
          </a:effectRef>
          <a:fontRef idx="minor"/>
        </p:style>
      </p:sp>
      <p:sp>
        <p:nvSpPr>
          <p:cNvPr id="41" name="PlaceHolder 2"/>
          <p:cNvSpPr>
            <a:spLocks noGrp="1"/>
          </p:cNvSpPr>
          <p:nvPr>
            <p:ph type="title"/>
          </p:nvPr>
        </p:nvSpPr>
        <p:spPr>
          <a:xfrm>
            <a:off x="810000" y="447120"/>
            <a:ext cx="10571760" cy="970200"/>
          </a:xfrm>
          <a:prstGeom prst="rect">
            <a:avLst/>
          </a:prstGeom>
        </p:spPr>
        <p:txBody>
          <a:bodyPr anchor="b"/>
          <a:p>
            <a:pPr>
              <a:lnSpc>
                <a:spcPct val="100000"/>
              </a:lnSpc>
            </a:pPr>
            <a:r>
              <a:rPr b="1" lang="en-US" sz="4000" spc="-1" strike="noStrike">
                <a:solidFill>
                  <a:srgbClr val="fefefe"/>
                </a:solidFill>
                <a:uFill>
                  <a:solidFill>
                    <a:srgbClr val="ffffff"/>
                  </a:solidFill>
                </a:uFill>
                <a:latin typeface="Century Gothic"/>
              </a:rPr>
              <a:t>Haga clic para modificar el estilo de título del patrón</a:t>
            </a:r>
            <a:endParaRPr b="0" lang="en-US" sz="1800" spc="-1" strike="noStrike">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818640" y="2222280"/>
            <a:ext cx="10554120" cy="3636000"/>
          </a:xfrm>
          <a:prstGeom prst="rect">
            <a:avLst/>
          </a:prstGeom>
        </p:spPr>
        <p:txBody>
          <a:bodyPr anchor="ctr"/>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Pulse para editar el formato de esquema del texto</a:t>
            </a:r>
            <a:endParaRPr b="0" lang="en-US" sz="1800" spc="-1" strike="noStrike">
              <a:solidFill>
                <a:srgbClr val="ffffff"/>
              </a:solidFill>
              <a:uFill>
                <a:solidFill>
                  <a:srgbClr val="ffffff"/>
                </a:solidFill>
              </a:uFill>
              <a:latin typeface="Century Gothic"/>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Century Gothic"/>
              </a:rPr>
              <a:t>Segundo nivel del esquema</a:t>
            </a:r>
            <a:endParaRPr b="0" lang="en-US" sz="1800" spc="-1" strike="noStrike">
              <a:solidFill>
                <a:srgbClr val="ffffff"/>
              </a:solidFill>
              <a:uFill>
                <a:solidFill>
                  <a:srgbClr val="ffffff"/>
                </a:solidFill>
              </a:uFill>
              <a:latin typeface="Century Gothic"/>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Tercer nivel del esquema</a:t>
            </a:r>
            <a:endParaRPr b="0" lang="en-US" sz="1800" spc="-1" strike="noStrike">
              <a:solidFill>
                <a:srgbClr val="ffffff"/>
              </a:solidFill>
              <a:uFill>
                <a:solidFill>
                  <a:srgbClr val="ffffff"/>
                </a:solidFill>
              </a:uFill>
              <a:latin typeface="Century Gothic"/>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Century Gothic"/>
              </a:rPr>
              <a:t>Cuarto nivel del esquema</a:t>
            </a:r>
            <a:endParaRPr b="0" lang="en-US" sz="1800" spc="-1" strike="noStrike">
              <a:solidFill>
                <a:srgbClr val="ffffff"/>
              </a:solidFill>
              <a:uFill>
                <a:solidFill>
                  <a:srgbClr val="ffffff"/>
                </a:solidFill>
              </a:uFill>
              <a:latin typeface="Century Gothic"/>
            </a:endParaRPr>
          </a:p>
          <a:p>
            <a:pPr lvl="4" marL="2160000" indent="-216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Quinto nivel del esquema</a:t>
            </a:r>
            <a:endParaRPr b="0" lang="en-US" sz="1800" spc="-1" strike="noStrike">
              <a:solidFill>
                <a:srgbClr val="ffffff"/>
              </a:solidFill>
              <a:uFill>
                <a:solidFill>
                  <a:srgbClr val="ffffff"/>
                </a:solidFill>
              </a:uFill>
              <a:latin typeface="Century Gothic"/>
            </a:endParaRPr>
          </a:p>
          <a:p>
            <a:pPr lvl="5" marL="2592000" indent="-216000">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Sexto nivel del esquema</a:t>
            </a:r>
            <a:endParaRPr b="0" lang="en-US" sz="1800" spc="-1" strike="noStrike">
              <a:solidFill>
                <a:srgbClr val="ffffff"/>
              </a:solidFill>
              <a:uFill>
                <a:solidFill>
                  <a:srgbClr val="ffffff"/>
                </a:solidFill>
              </a:uFill>
              <a:latin typeface="Century Gothic"/>
            </a:endParaRPr>
          </a:p>
          <a:p>
            <a:pPr marL="343080" indent="-342720">
              <a:lnSpc>
                <a:spcPct val="100000"/>
              </a:lnSpc>
              <a:buClr>
                <a:srgbClr val="00c6bb"/>
              </a:buClr>
              <a:buFont typeface="Wingdings 2" charset="2"/>
              <a:buChar char=""/>
            </a:pPr>
            <a:r>
              <a:rPr b="0" lang="en-US" sz="1800" spc="-1" strike="noStrike">
                <a:solidFill>
                  <a:srgbClr val="ffffff"/>
                </a:solidFill>
                <a:uFill>
                  <a:solidFill>
                    <a:srgbClr val="ffffff"/>
                  </a:solidFill>
                </a:uFill>
                <a:latin typeface="Century Gothic"/>
              </a:rPr>
              <a:t>Séptimo nivel del esquemaEditar el estilo de texto del patrón</a:t>
            </a:r>
            <a:endParaRPr b="0" lang="en-US" sz="1800" spc="-1" strike="noStrike">
              <a:solidFill>
                <a:srgbClr val="ffffff"/>
              </a:solidFill>
              <a:uFill>
                <a:solidFill>
                  <a:srgbClr val="ffffff"/>
                </a:solidFill>
              </a:uFill>
              <a:latin typeface="Century Gothic"/>
            </a:endParaRPr>
          </a:p>
          <a:p>
            <a:pPr lvl="1" marL="743040" indent="-285480">
              <a:lnSpc>
                <a:spcPct val="100000"/>
              </a:lnSpc>
              <a:buClr>
                <a:srgbClr val="00c6bb"/>
              </a:buClr>
              <a:buFont typeface="Wingdings 2" charset="2"/>
              <a:buChar char=""/>
            </a:pPr>
            <a:r>
              <a:rPr b="0" lang="en-US" sz="1600" spc="-1" strike="noStrike">
                <a:solidFill>
                  <a:srgbClr val="ffffff"/>
                </a:solidFill>
                <a:uFill>
                  <a:solidFill>
                    <a:srgbClr val="ffffff"/>
                  </a:solidFill>
                </a:uFill>
                <a:latin typeface="Century Gothic"/>
              </a:rPr>
              <a:t>Segundo nivel</a:t>
            </a:r>
            <a:endParaRPr b="0" lang="en-US" sz="1800" spc="-1" strike="noStrike">
              <a:solidFill>
                <a:srgbClr val="ffffff"/>
              </a:solidFill>
              <a:uFill>
                <a:solidFill>
                  <a:srgbClr val="ffffff"/>
                </a:solidFill>
              </a:uFill>
              <a:latin typeface="Century Gothic"/>
            </a:endParaRPr>
          </a:p>
          <a:p>
            <a:pPr lvl="2" marL="1143000" indent="-228240">
              <a:lnSpc>
                <a:spcPct val="100000"/>
              </a:lnSpc>
              <a:buClr>
                <a:srgbClr val="00c6bb"/>
              </a:buClr>
              <a:buFont typeface="Wingdings 2" charset="2"/>
              <a:buChar char=""/>
            </a:pPr>
            <a:r>
              <a:rPr b="0" lang="en-US" sz="1400" spc="-1" strike="noStrike">
                <a:solidFill>
                  <a:srgbClr val="ffffff"/>
                </a:solidFill>
                <a:uFill>
                  <a:solidFill>
                    <a:srgbClr val="ffffff"/>
                  </a:solidFill>
                </a:uFill>
                <a:latin typeface="Century Gothic"/>
              </a:rPr>
              <a:t>Tercer nivel</a:t>
            </a:r>
            <a:endParaRPr b="0" lang="en-US" sz="1800" spc="-1" strike="noStrike">
              <a:solidFill>
                <a:srgbClr val="ffffff"/>
              </a:solidFill>
              <a:uFill>
                <a:solidFill>
                  <a:srgbClr val="ffffff"/>
                </a:solidFill>
              </a:uFill>
              <a:latin typeface="Century Gothic"/>
            </a:endParaRPr>
          </a:p>
          <a:p>
            <a:pPr lvl="3" marL="1600200" indent="-228240">
              <a:lnSpc>
                <a:spcPct val="100000"/>
              </a:lnSpc>
              <a:buClr>
                <a:srgbClr val="00c6bb"/>
              </a:buClr>
              <a:buFont typeface="Wingdings 2" charset="2"/>
              <a:buChar char=""/>
            </a:pPr>
            <a:r>
              <a:rPr b="0" lang="en-US" sz="1200" spc="-1" strike="noStrike">
                <a:solidFill>
                  <a:srgbClr val="ffffff"/>
                </a:solidFill>
                <a:uFill>
                  <a:solidFill>
                    <a:srgbClr val="ffffff"/>
                  </a:solidFill>
                </a:uFill>
                <a:latin typeface="Century Gothic"/>
              </a:rPr>
              <a:t>Cuarto nivel</a:t>
            </a:r>
            <a:endParaRPr b="0" lang="en-US" sz="1800" spc="-1" strike="noStrike">
              <a:solidFill>
                <a:srgbClr val="ffffff"/>
              </a:solidFill>
              <a:uFill>
                <a:solidFill>
                  <a:srgbClr val="ffffff"/>
                </a:solidFill>
              </a:uFill>
              <a:latin typeface="Century Gothic"/>
            </a:endParaRPr>
          </a:p>
          <a:p>
            <a:pPr lvl="4" marL="2057400" indent="-228240">
              <a:lnSpc>
                <a:spcPct val="100000"/>
              </a:lnSpc>
              <a:buClr>
                <a:srgbClr val="00c6bb"/>
              </a:buClr>
              <a:buFont typeface="Wingdings 2" charset="2"/>
              <a:buChar char=""/>
            </a:pPr>
            <a:r>
              <a:rPr b="0" lang="en-US" sz="1200" spc="-1" strike="noStrike">
                <a:solidFill>
                  <a:srgbClr val="ffffff"/>
                </a:solidFill>
                <a:uFill>
                  <a:solidFill>
                    <a:srgbClr val="ffffff"/>
                  </a:solidFill>
                </a:uFill>
                <a:latin typeface="Century Gothic"/>
              </a:rPr>
              <a:t>Quinto nivel</a:t>
            </a:r>
            <a:endParaRPr b="0" lang="en-US" sz="1800" spc="-1" strike="noStrike">
              <a:solidFill>
                <a:srgbClr val="ffffff"/>
              </a:solidFill>
              <a:uFill>
                <a:solidFill>
                  <a:srgbClr val="ffffff"/>
                </a:solidFill>
              </a:uFill>
              <a:latin typeface="Century Gothic"/>
            </a:endParaRPr>
          </a:p>
        </p:txBody>
      </p:sp>
      <p:sp>
        <p:nvSpPr>
          <p:cNvPr id="43" name="PlaceHolder 4"/>
          <p:cNvSpPr>
            <a:spLocks noGrp="1"/>
          </p:cNvSpPr>
          <p:nvPr>
            <p:ph type="dt"/>
          </p:nvPr>
        </p:nvSpPr>
        <p:spPr>
          <a:xfrm>
            <a:off x="9334800" y="6041520"/>
            <a:ext cx="1343520" cy="364680"/>
          </a:xfrm>
          <a:prstGeom prst="rect">
            <a:avLst/>
          </a:prstGeom>
        </p:spPr>
        <p:txBody>
          <a:bodyPr anchor="b"/>
          <a:p>
            <a:pPr algn="r">
              <a:lnSpc>
                <a:spcPct val="100000"/>
              </a:lnSpc>
            </a:pPr>
            <a:r>
              <a:rPr b="0" lang="es-CO" sz="900" spc="-1" strike="noStrike">
                <a:solidFill>
                  <a:srgbClr val="ffffff"/>
                </a:solidFill>
                <a:uFill>
                  <a:solidFill>
                    <a:srgbClr val="ffffff"/>
                  </a:solidFill>
                </a:uFill>
                <a:latin typeface="Century Gothic"/>
              </a:rPr>
              <a:t>17/06/17</a:t>
            </a:r>
            <a:endParaRPr b="0" lang="es-CO" sz="1400" spc="-1" strike="noStrike">
              <a:solidFill>
                <a:srgbClr val="ffffff"/>
              </a:solidFill>
              <a:uFill>
                <a:solidFill>
                  <a:srgbClr val="ffffff"/>
                </a:solidFill>
              </a:uFill>
              <a:latin typeface="Times New Roman"/>
            </a:endParaRPr>
          </a:p>
        </p:txBody>
      </p:sp>
      <p:sp>
        <p:nvSpPr>
          <p:cNvPr id="44" name="PlaceHolder 5"/>
          <p:cNvSpPr>
            <a:spLocks noGrp="1"/>
          </p:cNvSpPr>
          <p:nvPr>
            <p:ph type="ftr"/>
          </p:nvPr>
        </p:nvSpPr>
        <p:spPr>
          <a:xfrm>
            <a:off x="451440" y="6041520"/>
            <a:ext cx="8643960" cy="364680"/>
          </a:xfrm>
          <a:prstGeom prst="rect">
            <a:avLst/>
          </a:prstGeom>
        </p:spPr>
        <p:txBody>
          <a:bodyPr anchor="b"/>
          <a:p>
            <a:endParaRPr b="0" lang="es-CO" sz="2400" spc="-1" strike="noStrike">
              <a:solidFill>
                <a:srgbClr val="ffffff"/>
              </a:solidFill>
              <a:uFill>
                <a:solidFill>
                  <a:srgbClr val="ffffff"/>
                </a:solidFill>
              </a:uFill>
              <a:latin typeface="Times New Roman"/>
            </a:endParaRPr>
          </a:p>
        </p:txBody>
      </p:sp>
      <p:sp>
        <p:nvSpPr>
          <p:cNvPr id="45" name="PlaceHolder 6"/>
          <p:cNvSpPr>
            <a:spLocks noGrp="1"/>
          </p:cNvSpPr>
          <p:nvPr>
            <p:ph type="sldNum"/>
          </p:nvPr>
        </p:nvSpPr>
        <p:spPr>
          <a:xfrm>
            <a:off x="10678320" y="5915880"/>
            <a:ext cx="1061640" cy="490320"/>
          </a:xfrm>
          <a:prstGeom prst="rect">
            <a:avLst/>
          </a:prstGeom>
        </p:spPr>
        <p:txBody>
          <a:bodyPr bIns="10800" anchor="b"/>
          <a:p>
            <a:pPr algn="r">
              <a:lnSpc>
                <a:spcPct val="100000"/>
              </a:lnSpc>
            </a:pPr>
            <a:fld id="{0466D6E1-BDAE-4BAA-9BD4-7F47B17C4C6C}" type="slidenum">
              <a:rPr b="0" lang="es-CO" sz="2000" spc="-1" strike="noStrike">
                <a:solidFill>
                  <a:srgbClr val="00c6bb"/>
                </a:solidFill>
                <a:uFill>
                  <a:solidFill>
                    <a:srgbClr val="ffffff"/>
                  </a:solidFill>
                </a:uFill>
                <a:latin typeface="Century Gothic"/>
              </a:rPr>
              <a:t>&lt;número&gt;</a:t>
            </a:fld>
            <a:endParaRPr b="0" lang="es-CO"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gif"/><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704160" y="251640"/>
            <a:ext cx="10997280" cy="1663560"/>
          </a:xfrm>
          <a:prstGeom prst="rect">
            <a:avLst/>
          </a:prstGeom>
          <a:noFill/>
          <a:ln>
            <a:noFill/>
          </a:ln>
        </p:spPr>
        <p:txBody>
          <a:bodyPr anchor="b"/>
          <a:p>
            <a:pPr algn="ctr">
              <a:lnSpc>
                <a:spcPct val="100000"/>
              </a:lnSpc>
            </a:pPr>
            <a:r>
              <a:rPr b="1" lang="en-US" sz="5400" spc="-1" strike="noStrike">
                <a:solidFill>
                  <a:srgbClr val="fefefe"/>
                </a:solidFill>
                <a:uFill>
                  <a:solidFill>
                    <a:srgbClr val="ffffff"/>
                  </a:solidFill>
                </a:uFill>
                <a:latin typeface="Century Gothic"/>
              </a:rPr>
              <a:t>REFRACCIÓN ASTRONÓMICA</a:t>
            </a:r>
            <a:endParaRPr b="0" lang="en-US" sz="1800" spc="-1" strike="noStrike">
              <a:solidFill>
                <a:srgbClr val="ffffff"/>
              </a:solidFill>
              <a:uFill>
                <a:solidFill>
                  <a:srgbClr val="ffffff"/>
                </a:solidFill>
              </a:uFill>
              <a:latin typeface="Century Gothic"/>
            </a:endParaRPr>
          </a:p>
        </p:txBody>
      </p:sp>
      <p:sp>
        <p:nvSpPr>
          <p:cNvPr id="81" name="TextShape 2"/>
          <p:cNvSpPr txBox="1"/>
          <p:nvPr/>
        </p:nvSpPr>
        <p:spPr>
          <a:xfrm>
            <a:off x="531720" y="4174560"/>
            <a:ext cx="10891440" cy="542880"/>
          </a:xfrm>
          <a:prstGeom prst="rect">
            <a:avLst/>
          </a:prstGeom>
          <a:noFill/>
          <a:ln>
            <a:noFill/>
          </a:ln>
        </p:spPr>
        <p:txBody>
          <a:bodyPr/>
          <a:p>
            <a:pPr algn="ctr">
              <a:lnSpc>
                <a:spcPct val="100000"/>
              </a:lnSpc>
            </a:pPr>
            <a:r>
              <a:rPr b="0" lang="es-CO" sz="2400" spc="-1" strike="noStrike">
                <a:solidFill>
                  <a:srgbClr val="000000"/>
                </a:solidFill>
                <a:uFill>
                  <a:solidFill>
                    <a:srgbClr val="ffffff"/>
                  </a:solidFill>
                </a:uFill>
                <a:latin typeface="Century Gothic"/>
              </a:rPr>
              <a:t>Laura Natalia Martínez Ramírez</a:t>
            </a:r>
            <a:endParaRPr b="0" lang="es-CO" sz="3200" spc="-1" strike="noStrike">
              <a:solidFill>
                <a:srgbClr val="ffffff"/>
              </a:solidFill>
              <a:uFill>
                <a:solidFill>
                  <a:srgbClr val="ffffff"/>
                </a:solidFill>
              </a:uFill>
              <a:latin typeface="Arial"/>
            </a:endParaRPr>
          </a:p>
        </p:txBody>
      </p:sp>
      <p:pic>
        <p:nvPicPr>
          <p:cNvPr id="82" name="Imagen 3" descr=""/>
          <p:cNvPicPr/>
          <p:nvPr/>
        </p:nvPicPr>
        <p:blipFill>
          <a:blip r:embed="rId1"/>
          <a:srcRect l="0" t="89685" r="0" b="0"/>
          <a:stretch/>
        </p:blipFill>
        <p:spPr>
          <a:xfrm>
            <a:off x="11880" y="4943520"/>
            <a:ext cx="12168000" cy="1776240"/>
          </a:xfrm>
          <a:prstGeom prst="rect">
            <a:avLst/>
          </a:prstGeom>
          <a:ln>
            <a:noFill/>
          </a:ln>
        </p:spPr>
      </p:pic>
    </p:spTree>
  </p:cSld>
  <p:transition spd="slow">
    <p:circl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 descr=""/>
          <p:cNvPicPr/>
          <p:nvPr/>
        </p:nvPicPr>
        <p:blipFill>
          <a:blip r:embed="rId1"/>
          <a:stretch/>
        </p:blipFill>
        <p:spPr>
          <a:xfrm>
            <a:off x="576000" y="1296000"/>
            <a:ext cx="3312000" cy="4918680"/>
          </a:xfrm>
          <a:prstGeom prst="rect">
            <a:avLst/>
          </a:prstGeom>
          <a:ln>
            <a:noFill/>
          </a:ln>
        </p:spPr>
      </p:pic>
      <p:pic>
        <p:nvPicPr>
          <p:cNvPr id="103" name="" descr=""/>
          <p:cNvPicPr/>
          <p:nvPr/>
        </p:nvPicPr>
        <p:blipFill>
          <a:blip r:embed="rId2"/>
          <a:stretch/>
        </p:blipFill>
        <p:spPr>
          <a:xfrm>
            <a:off x="6540480" y="1440000"/>
            <a:ext cx="5339520" cy="4320000"/>
          </a:xfrm>
          <a:prstGeom prst="rect">
            <a:avLst/>
          </a:prstGeom>
          <a:ln>
            <a:noFill/>
          </a:ln>
        </p:spPr>
      </p:pic>
      <p:pic>
        <p:nvPicPr>
          <p:cNvPr id="104" name="" descr=""/>
          <p:cNvPicPr/>
          <p:nvPr/>
        </p:nvPicPr>
        <p:blipFill>
          <a:blip r:embed="rId3"/>
          <a:stretch/>
        </p:blipFill>
        <p:spPr>
          <a:xfrm>
            <a:off x="4032000" y="1656000"/>
            <a:ext cx="2381040" cy="378108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263160" y="2001240"/>
            <a:ext cx="5506920" cy="449136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La atmósfera terrestre tiene una forma curva, por ende, la intensidad de la refracción no es igual en todos los puntos del firmamento. De esta forma, los astros situados en el cenit (vertical del observador) no son afectados por la refracción.</a:t>
            </a:r>
            <a:endParaRPr b="0" lang="en-US" sz="1800" spc="-1" strike="noStrike">
              <a:solidFill>
                <a:srgbClr val="ffffff"/>
              </a:solidFill>
              <a:uFill>
                <a:solidFill>
                  <a:srgbClr val="ffffff"/>
                </a:solidFill>
              </a:uFill>
              <a:latin typeface="Century Gothic"/>
            </a:endParaRPr>
          </a:p>
        </p:txBody>
      </p:sp>
      <p:pic>
        <p:nvPicPr>
          <p:cNvPr id="106" name="Picture 2" descr=""/>
          <p:cNvPicPr/>
          <p:nvPr/>
        </p:nvPicPr>
        <p:blipFill>
          <a:blip r:embed="rId1"/>
          <a:srcRect l="929" t="0" r="1829" b="0"/>
          <a:stretch/>
        </p:blipFill>
        <p:spPr>
          <a:xfrm>
            <a:off x="6036840" y="2213280"/>
            <a:ext cx="5770440" cy="3497760"/>
          </a:xfrm>
          <a:prstGeom prst="rect">
            <a:avLst/>
          </a:prstGeom>
          <a:ln>
            <a:noFill/>
          </a:ln>
        </p:spPr>
      </p:pic>
      <p:sp>
        <p:nvSpPr>
          <p:cNvPr id="107" name="CustomShape 2"/>
          <p:cNvSpPr/>
          <p:nvPr/>
        </p:nvSpPr>
        <p:spPr>
          <a:xfrm>
            <a:off x="403200" y="530280"/>
            <a:ext cx="10733760" cy="943560"/>
          </a:xfrm>
          <a:prstGeom prst="rect">
            <a:avLst/>
          </a:prstGeom>
          <a:noFill/>
          <a:ln>
            <a:noFill/>
          </a:ln>
        </p:spPr>
        <p:style>
          <a:lnRef idx="0"/>
          <a:fillRef idx="0"/>
          <a:effectRef idx="0"/>
          <a:fontRef idx="minor"/>
        </p:style>
        <p:txBody>
          <a:bodyPr lIns="90000" rIns="90000" tIns="45000" bIns="45000"/>
          <a:p>
            <a:pPr algn="just">
              <a:lnSpc>
                <a:spcPct val="100000"/>
              </a:lnSpc>
            </a:pPr>
            <a:r>
              <a:rPr b="0" lang="es-CO" sz="2800" spc="-1" strike="noStrike">
                <a:solidFill>
                  <a:srgbClr val="ffffff"/>
                </a:solidFill>
                <a:uFill>
                  <a:solidFill>
                    <a:srgbClr val="ffffff"/>
                  </a:solidFill>
                </a:uFill>
                <a:latin typeface="Century Gothic"/>
              </a:rPr>
              <a:t>La explicación de las causas de la refracción se consiguió en el siglo XVII.</a:t>
            </a:r>
            <a:endParaRPr b="0" lang="es-CO" sz="1800" spc="-1" strike="noStrike">
              <a:solidFill>
                <a:srgbClr val="ffffff"/>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477000" y="2054160"/>
            <a:ext cx="5963040" cy="436392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Además, la intensidad de la refracción aumenta a medida que los objetos se acercan más al horizonte.</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El efecto de la refracción es que los astros parecen estar situados un poco por encima del lugar donde los veríamos sin atmosfera.</a:t>
            </a:r>
            <a:endParaRPr b="0" lang="en-US" sz="1800" spc="-1" strike="noStrike">
              <a:solidFill>
                <a:srgbClr val="ffffff"/>
              </a:solidFill>
              <a:uFill>
                <a:solidFill>
                  <a:srgbClr val="ffffff"/>
                </a:solidFill>
              </a:uFill>
              <a:latin typeface="Century Gothic"/>
            </a:endParaRPr>
          </a:p>
        </p:txBody>
      </p:sp>
      <p:pic>
        <p:nvPicPr>
          <p:cNvPr id="109" name="Picture 2" descr=""/>
          <p:cNvPicPr/>
          <p:nvPr/>
        </p:nvPicPr>
        <p:blipFill>
          <a:blip r:embed="rId1"/>
          <a:stretch/>
        </p:blipFill>
        <p:spPr>
          <a:xfrm>
            <a:off x="7006320" y="1683000"/>
            <a:ext cx="4692600" cy="4618800"/>
          </a:xfrm>
          <a:prstGeom prst="rect">
            <a:avLst/>
          </a:prstGeom>
          <a:ln>
            <a:noFill/>
          </a:ln>
        </p:spPr>
      </p:pic>
      <p:sp>
        <p:nvSpPr>
          <p:cNvPr id="110"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POSICIÓN REAL Y APARENTE</a:t>
            </a:r>
            <a:endParaRPr b="0" lang="en-US" sz="1800" spc="-1" strike="noStrike">
              <a:solidFill>
                <a:srgbClr val="ffffff"/>
              </a:solidFill>
              <a:uFill>
                <a:solidFill>
                  <a:srgbClr val="ffffff"/>
                </a:solidFill>
              </a:uFill>
              <a:latin typeface="Century Gothic"/>
            </a:endParaRPr>
          </a:p>
        </p:txBody>
      </p:sp>
    </p:spTree>
  </p:cSld>
  <mc:AlternateContent>
    <mc:Choice Requires="p14">
      <p:transition spd="slow">
        <p14:ripple/>
      </p:transition>
    </mc:Choice>
    <mc:Fallback>
      <p:transition spd="slow">
        <p:fade/>
      </p:transition>
    </mc:Fallback>
  </mc:AlternateContent>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EL FENÓMENO CUANTIZADO</a:t>
            </a:r>
            <a:endParaRPr b="0" lang="en-US" sz="1800" spc="-1" strike="noStrike">
              <a:solidFill>
                <a:srgbClr val="ffffff"/>
              </a:solidFill>
              <a:uFill>
                <a:solidFill>
                  <a:srgbClr val="ffffff"/>
                </a:solidFill>
              </a:uFill>
              <a:latin typeface="Century Gothic"/>
            </a:endParaRPr>
          </a:p>
        </p:txBody>
      </p:sp>
      <p:sp>
        <p:nvSpPr>
          <p:cNvPr id="112" name="TextShape 2"/>
          <p:cNvSpPr txBox="1"/>
          <p:nvPr/>
        </p:nvSpPr>
        <p:spPr>
          <a:xfrm>
            <a:off x="567000" y="2156040"/>
            <a:ext cx="7079400" cy="409860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Para cuantificar el fenómeno, dividimos el espacio entre el horizonte y el cenit en 90°. Luego extendemos un brazo, observamos el ancho de la uña del dedo meñique (equivale a 1°) y dividimos cada grado en 60 minutos de arco.</a:t>
            </a:r>
            <a:endParaRPr b="0" lang="en-US" sz="1800" spc="-1" strike="noStrike">
              <a:solidFill>
                <a:srgbClr val="ffffff"/>
              </a:solidFill>
              <a:uFill>
                <a:solidFill>
                  <a:srgbClr val="ffffff"/>
                </a:solidFill>
              </a:uFill>
              <a:latin typeface="Century Gothic"/>
            </a:endParaRPr>
          </a:p>
          <a:p>
            <a:pPr>
              <a:lnSpc>
                <a:spcPct val="100000"/>
              </a:lnSpc>
            </a:pPr>
            <a:endParaRPr b="0" lang="en-US" sz="1800" spc="-1" strike="noStrike">
              <a:solidFill>
                <a:srgbClr val="ffffff"/>
              </a:solidFill>
              <a:uFill>
                <a:solidFill>
                  <a:srgbClr val="ffffff"/>
                </a:solidFill>
              </a:uFill>
              <a:latin typeface="Century Gothic"/>
            </a:endParaRPr>
          </a:p>
        </p:txBody>
      </p:sp>
      <p:pic>
        <p:nvPicPr>
          <p:cNvPr id="113" name="Picture 2" descr=""/>
          <p:cNvPicPr/>
          <p:nvPr/>
        </p:nvPicPr>
        <p:blipFill>
          <a:blip r:embed="rId1"/>
          <a:stretch/>
        </p:blipFill>
        <p:spPr>
          <a:xfrm>
            <a:off x="7964640" y="1324800"/>
            <a:ext cx="3696480" cy="4731480"/>
          </a:xfrm>
          <a:prstGeom prst="rect">
            <a:avLst/>
          </a:prstGeom>
          <a:ln>
            <a:noFill/>
          </a:ln>
        </p:spPr>
      </p:pic>
      <p:pic>
        <p:nvPicPr>
          <p:cNvPr id="114" name="Picture 2" descr=""/>
          <p:cNvPicPr/>
          <p:nvPr/>
        </p:nvPicPr>
        <p:blipFill>
          <a:blip r:embed="rId2"/>
          <a:srcRect l="0" t="0" r="69338" b="46273"/>
          <a:stretch/>
        </p:blipFill>
        <p:spPr>
          <a:xfrm>
            <a:off x="10040760" y="4061880"/>
            <a:ext cx="1168560" cy="1473480"/>
          </a:xfrm>
          <a:prstGeom prst="rect">
            <a:avLst/>
          </a:prstGeom>
          <a:ln>
            <a:noFill/>
          </a:ln>
        </p:spPr>
      </p:pic>
    </p:spTree>
  </p:cSld>
  <mc:AlternateContent>
    <mc:Choice Requires="p14">
      <p:transition spd="slow">
        <p14:honeycomb/>
      </p:transition>
    </mc:Choice>
    <mc:Fallback>
      <p:transition spd="slow">
        <p:fade/>
      </p:transition>
    </mc:Fallback>
  </mc:AlternateContent>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360000" y="644760"/>
            <a:ext cx="7560000" cy="5835240"/>
          </a:xfrm>
          <a:prstGeom prst="rect">
            <a:avLst/>
          </a:prstGeom>
          <a:ln>
            <a:noFill/>
          </a:ln>
        </p:spPr>
      </p:pic>
      <p:pic>
        <p:nvPicPr>
          <p:cNvPr id="116" name="" descr=""/>
          <p:cNvPicPr/>
          <p:nvPr/>
        </p:nvPicPr>
        <p:blipFill>
          <a:blip r:embed="rId2"/>
          <a:srcRect l="51250" t="0" r="12208" b="0"/>
          <a:stretch/>
        </p:blipFill>
        <p:spPr>
          <a:xfrm>
            <a:off x="8136000" y="720000"/>
            <a:ext cx="3600000" cy="5534280"/>
          </a:xfrm>
          <a:prstGeom prst="rect">
            <a:avLst/>
          </a:prstGeom>
          <a:ln>
            <a:noFill/>
          </a:ln>
        </p:spPr>
      </p:pic>
      <p:pic>
        <p:nvPicPr>
          <p:cNvPr id="117" name="" descr=""/>
          <p:cNvPicPr/>
          <p:nvPr/>
        </p:nvPicPr>
        <p:blipFill>
          <a:blip r:embed="rId3"/>
          <a:srcRect l="82225" t="0" r="0" b="0"/>
          <a:stretch/>
        </p:blipFill>
        <p:spPr>
          <a:xfrm>
            <a:off x="10656000" y="739080"/>
            <a:ext cx="1080000" cy="2378880"/>
          </a:xfrm>
          <a:prstGeom prst="rect">
            <a:avLst/>
          </a:prstGeom>
          <a:ln>
            <a:noFill/>
          </a:ln>
        </p:spPr>
      </p:pic>
    </p:spTree>
  </p:cSld>
  <mc:AlternateContent>
    <mc:Choice Requires="p14">
      <p:transition spd="slow">
        <p14:honeycomb/>
      </p:transition>
    </mc:Choice>
    <mc:Fallback>
      <p:transition spd="slow">
        <p:fade/>
      </p:transition>
    </mc:Fallback>
  </mc:AlternateContent>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477000" y="2140200"/>
            <a:ext cx="11197800" cy="471744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Por ejemplo un astro situado a 60° del horizonte (3 palmas medidas con el brazo extendido) presentan una desviación de medio minuto de arco (tamaño de un huevo visto a 350 metros) por encima de la posición real.</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Un astro situado a 10° del horizonte (media palma medida con el brazo extendido) presentan una desviación de 5 minutos de arco (tamaño de un huevo visto a 34 metros).</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Un astro situado a 5° del horizonte presentan una desviación de 10 minutos de arco (tamaño de un huevo visto a 17 metros).</a:t>
            </a:r>
            <a:endParaRPr b="0" lang="en-US" sz="1800" spc="-1" strike="noStrike">
              <a:solidFill>
                <a:srgbClr val="ffffff"/>
              </a:solidFill>
              <a:uFill>
                <a:solidFill>
                  <a:srgbClr val="ffffff"/>
                </a:solidFill>
              </a:uFill>
              <a:latin typeface="Century Gothic"/>
            </a:endParaRPr>
          </a:p>
          <a:p>
            <a:pPr>
              <a:lnSpc>
                <a:spcPct val="100000"/>
              </a:lnSpc>
            </a:pPr>
            <a:endParaRPr b="0" lang="en-US" sz="1800" spc="-1" strike="noStrike">
              <a:solidFill>
                <a:srgbClr val="ffffff"/>
              </a:solidFill>
              <a:uFill>
                <a:solidFill>
                  <a:srgbClr val="ffffff"/>
                </a:solidFill>
              </a:uFill>
              <a:latin typeface="Century Gothic"/>
            </a:endParaRPr>
          </a:p>
        </p:txBody>
      </p:sp>
      <p:sp>
        <p:nvSpPr>
          <p:cNvPr id="119"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EJEMPLOS</a:t>
            </a:r>
            <a:endParaRPr b="0" lang="en-US" sz="1800" spc="-1" strike="noStrike">
              <a:solidFill>
                <a:srgbClr val="ffffff"/>
              </a:solidFill>
              <a:uFill>
                <a:solidFill>
                  <a:srgbClr val="ffffff"/>
                </a:solidFill>
              </a:uFill>
              <a:latin typeface="Century Gothic"/>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EFECTOS</a:t>
            </a:r>
            <a:endParaRPr b="0" lang="en-US" sz="1800" spc="-1" strike="noStrike">
              <a:solidFill>
                <a:srgbClr val="ffffff"/>
              </a:solidFill>
              <a:uFill>
                <a:solidFill>
                  <a:srgbClr val="ffffff"/>
                </a:solidFill>
              </a:uFill>
              <a:latin typeface="Century Gothic"/>
            </a:endParaRPr>
          </a:p>
        </p:txBody>
      </p:sp>
      <p:sp>
        <p:nvSpPr>
          <p:cNvPr id="121" name="TextShape 2"/>
          <p:cNvSpPr txBox="1"/>
          <p:nvPr/>
        </p:nvSpPr>
        <p:spPr>
          <a:xfrm>
            <a:off x="460800" y="2054520"/>
            <a:ext cx="6390000" cy="461124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El sol o la luna situados cerca del horizonte, debido a su gran diámetro angular, presentan una refracción distinta en el limbo superior (más alejado del horizonte) y en el inferior (más cercano al horizonte). Debido a que el ancho del disco no cambia, se observa una achatamiento.</a:t>
            </a:r>
            <a:endParaRPr b="0" lang="en-US" sz="1800" spc="-1" strike="noStrike">
              <a:solidFill>
                <a:srgbClr val="ffffff"/>
              </a:solidFill>
              <a:uFill>
                <a:solidFill>
                  <a:srgbClr val="ffffff"/>
                </a:solidFill>
              </a:uFill>
              <a:latin typeface="Century Gothic"/>
            </a:endParaRPr>
          </a:p>
        </p:txBody>
      </p:sp>
      <p:pic>
        <p:nvPicPr>
          <p:cNvPr id="122" name="Picture 2" descr=""/>
          <p:cNvPicPr/>
          <p:nvPr/>
        </p:nvPicPr>
        <p:blipFill>
          <a:blip r:embed="rId1"/>
          <a:srcRect l="34101" t="23238" r="32708" b="25299"/>
          <a:stretch/>
        </p:blipFill>
        <p:spPr>
          <a:xfrm>
            <a:off x="7818840" y="2054520"/>
            <a:ext cx="3855960" cy="39715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2" descr=""/>
          <p:cNvPicPr/>
          <p:nvPr/>
        </p:nvPicPr>
        <p:blipFill>
          <a:blip r:embed="rId1"/>
          <a:stretch/>
        </p:blipFill>
        <p:spPr>
          <a:xfrm>
            <a:off x="522000" y="477000"/>
            <a:ext cx="11060280" cy="616176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553680" y="3744360"/>
            <a:ext cx="4971960" cy="311328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Así, cuando el ultimo extremo del sol se oculta (realmente), nosotros en realidad observamos el reflejo del sol en la atmósfera.</a:t>
            </a:r>
            <a:endParaRPr b="0" lang="en-US" sz="1800" spc="-1" strike="noStrike">
              <a:solidFill>
                <a:srgbClr val="ffffff"/>
              </a:solidFill>
              <a:uFill>
                <a:solidFill>
                  <a:srgbClr val="ffffff"/>
                </a:solidFill>
              </a:uFill>
              <a:latin typeface="Century Gothic"/>
            </a:endParaRPr>
          </a:p>
        </p:txBody>
      </p:sp>
      <p:pic>
        <p:nvPicPr>
          <p:cNvPr id="125" name="Picture 2" descr=""/>
          <p:cNvPicPr/>
          <p:nvPr/>
        </p:nvPicPr>
        <p:blipFill>
          <a:blip r:embed="rId1"/>
          <a:srcRect l="0" t="5879" r="0" b="0"/>
          <a:stretch/>
        </p:blipFill>
        <p:spPr>
          <a:xfrm>
            <a:off x="5679000" y="4095000"/>
            <a:ext cx="6222240" cy="2432880"/>
          </a:xfrm>
          <a:prstGeom prst="rect">
            <a:avLst/>
          </a:prstGeom>
          <a:ln>
            <a:noFill/>
          </a:ln>
        </p:spPr>
      </p:pic>
      <p:sp>
        <p:nvSpPr>
          <p:cNvPr id="126" name="CustomShape 2"/>
          <p:cNvSpPr/>
          <p:nvPr/>
        </p:nvSpPr>
        <p:spPr>
          <a:xfrm>
            <a:off x="553680" y="2127240"/>
            <a:ext cx="11214000" cy="1796760"/>
          </a:xfrm>
          <a:prstGeom prst="rect">
            <a:avLst/>
          </a:prstGeom>
          <a:noFill/>
          <a:ln>
            <a:noFill/>
          </a:ln>
        </p:spPr>
        <p:style>
          <a:lnRef idx="0"/>
          <a:fillRef idx="0"/>
          <a:effectRef idx="0"/>
          <a:fontRef idx="minor"/>
        </p:style>
        <p:txBody>
          <a:bodyPr lIns="90000" rIns="90000" tIns="45000" bIns="45000"/>
          <a:p>
            <a:pPr algn="just">
              <a:lnSpc>
                <a:spcPct val="100000"/>
              </a:lnSpc>
            </a:pPr>
            <a:r>
              <a:rPr b="0" lang="es-CO" sz="2800" spc="-1" strike="noStrike">
                <a:solidFill>
                  <a:srgbClr val="ffffff"/>
                </a:solidFill>
                <a:uFill>
                  <a:solidFill>
                    <a:srgbClr val="ffffff"/>
                  </a:solidFill>
                </a:uFill>
                <a:latin typeface="Century Gothic"/>
              </a:rPr>
              <a:t>La refracción en el horizonte es de 37 minutos de arco (el tamaño de un huevo visto a 4,5 metros) y el diámetro angular del sol es de 30 minutos de arco, por lo tanto, en esos 37 minutos de arco sabe un disco solar completo. </a:t>
            </a:r>
            <a:endParaRPr b="0" lang="es-CO" sz="1800" spc="-1" strike="noStrike">
              <a:solidFill>
                <a:srgbClr val="ffffff"/>
              </a:solidFill>
              <a:uFill>
                <a:solidFill>
                  <a:srgbClr val="ffffff"/>
                </a:solidFill>
              </a:uFill>
              <a:latin typeface="Arial"/>
            </a:endParaRPr>
          </a:p>
        </p:txBody>
      </p:sp>
      <p:sp>
        <p:nvSpPr>
          <p:cNvPr id="127" name="TextShape 3"/>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CREPÚSCULO</a:t>
            </a:r>
            <a:endParaRPr b="0" lang="en-US" sz="1800" spc="-1" strike="noStrike">
              <a:solidFill>
                <a:srgbClr val="ffffff"/>
              </a:solidFill>
              <a:uFill>
                <a:solidFill>
                  <a:srgbClr val="ffffff"/>
                </a:solidFill>
              </a:uFill>
              <a:latin typeface="Century Gothic"/>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699480" y="1722960"/>
            <a:ext cx="10554120" cy="489096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La refracción retarda las puestas del sol y adelanta las salidas, por lo tanto alarga la duración de los días de luz.</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La diferencia entre el día de luz geométrico y el aparente va desde 6 minutos hace decenas de minutos.</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Por tanto es falso que en los equinoccios el día y la noche duran lo mismo (entendiéndose la noche como la ausencia de luz solar). Así, la diferencia entre equinoccios reales y aparentes es entre 4 y 6 días.</a:t>
            </a:r>
            <a:endParaRPr b="0" lang="en-US" sz="1800" spc="-1" strike="noStrike">
              <a:solidFill>
                <a:srgbClr val="ffffff"/>
              </a:solidFill>
              <a:uFill>
                <a:solidFill>
                  <a:srgbClr val="ffffff"/>
                </a:solidFill>
              </a:uFill>
              <a:latin typeface="Century Gothic"/>
            </a:endParaRPr>
          </a:p>
        </p:txBody>
      </p:sp>
      <p:sp>
        <p:nvSpPr>
          <p:cNvPr id="129"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DÍAS DE LUZ Y EQUINOCCIOS</a:t>
            </a:r>
            <a:endParaRPr b="0" lang="en-US" sz="1800" spc="-1" strike="noStrike">
              <a:solidFill>
                <a:srgbClr val="ffffff"/>
              </a:solidFill>
              <a:uFill>
                <a:solidFill>
                  <a:srgbClr val="ffffff"/>
                </a:solidFill>
              </a:uFill>
              <a:latin typeface="Century Gothic"/>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300240" y="504000"/>
            <a:ext cx="10571760" cy="970200"/>
          </a:xfrm>
          <a:prstGeom prst="rect">
            <a:avLst/>
          </a:prstGeom>
          <a:noFill/>
          <a:ln>
            <a:noFill/>
          </a:ln>
        </p:spPr>
        <p:txBody>
          <a:bodyPr anchor="b"/>
          <a:p>
            <a:pPr>
              <a:lnSpc>
                <a:spcPct val="100000"/>
              </a:lnSpc>
            </a:pPr>
            <a:r>
              <a:rPr b="1" lang="en-US" sz="3600" spc="-1" strike="noStrike">
                <a:solidFill>
                  <a:srgbClr val="fefefe"/>
                </a:solidFill>
                <a:uFill>
                  <a:solidFill>
                    <a:srgbClr val="ffffff"/>
                  </a:solidFill>
                </a:uFill>
                <a:latin typeface="Century Gothic"/>
              </a:rPr>
              <a:t>ATMÓSFERA TERRESTRE</a:t>
            </a:r>
            <a:endParaRPr b="0" lang="en-US" sz="3600" spc="-1" strike="noStrike">
              <a:solidFill>
                <a:srgbClr val="ffffff"/>
              </a:solidFill>
              <a:uFill>
                <a:solidFill>
                  <a:srgbClr val="ffffff"/>
                </a:solidFill>
              </a:uFill>
              <a:latin typeface="Century Gothic"/>
            </a:endParaRPr>
          </a:p>
        </p:txBody>
      </p:sp>
      <p:sp>
        <p:nvSpPr>
          <p:cNvPr id="84" name="TextShape 2"/>
          <p:cNvSpPr txBox="1"/>
          <p:nvPr/>
        </p:nvSpPr>
        <p:spPr>
          <a:xfrm>
            <a:off x="633240" y="2639880"/>
            <a:ext cx="5609880" cy="363600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Delgada envoltura gaseosa compuesta por nitrógeno, oxígeno, dióxido de carbono y otros gases, que protege a la tierra.</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Es un medio que se interpone entre el observador y el cielo.</a:t>
            </a:r>
            <a:endParaRPr b="0" lang="en-US" sz="1800" spc="-1" strike="noStrike">
              <a:solidFill>
                <a:srgbClr val="ffffff"/>
              </a:solidFill>
              <a:uFill>
                <a:solidFill>
                  <a:srgbClr val="ffffff"/>
                </a:solidFill>
              </a:uFill>
              <a:latin typeface="Century Gothic"/>
            </a:endParaRPr>
          </a:p>
          <a:p>
            <a:pPr>
              <a:lnSpc>
                <a:spcPct val="100000"/>
              </a:lnSpc>
            </a:pPr>
            <a:endParaRPr b="0" lang="en-US" sz="1800" spc="-1" strike="noStrike">
              <a:solidFill>
                <a:srgbClr val="ffffff"/>
              </a:solidFill>
              <a:uFill>
                <a:solidFill>
                  <a:srgbClr val="ffffff"/>
                </a:solidFill>
              </a:uFill>
              <a:latin typeface="Century Gothic"/>
            </a:endParaRPr>
          </a:p>
        </p:txBody>
      </p:sp>
      <p:pic>
        <p:nvPicPr>
          <p:cNvPr id="85" name="Picture 2" descr=""/>
          <p:cNvPicPr/>
          <p:nvPr/>
        </p:nvPicPr>
        <p:blipFill>
          <a:blip r:embed="rId1"/>
          <a:srcRect l="2527" t="0" r="0" b="0"/>
          <a:stretch/>
        </p:blipFill>
        <p:spPr>
          <a:xfrm>
            <a:off x="6851520" y="447120"/>
            <a:ext cx="4637880" cy="59673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RAYO VERDE</a:t>
            </a:r>
            <a:endParaRPr b="0" lang="en-US" sz="1800" spc="-1" strike="noStrike">
              <a:solidFill>
                <a:srgbClr val="ffffff"/>
              </a:solidFill>
              <a:uFill>
                <a:solidFill>
                  <a:srgbClr val="ffffff"/>
                </a:solidFill>
              </a:uFill>
              <a:latin typeface="Century Gothic"/>
            </a:endParaRPr>
          </a:p>
        </p:txBody>
      </p:sp>
      <p:sp>
        <p:nvSpPr>
          <p:cNvPr id="131" name="TextShape 2"/>
          <p:cNvSpPr txBox="1"/>
          <p:nvPr/>
        </p:nvSpPr>
        <p:spPr>
          <a:xfrm>
            <a:off x="310320" y="2399760"/>
            <a:ext cx="6880320" cy="418680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Al refractarse la luz blanca del sol, las componentes rojizas se desvían menos que las verdes, y estas, menos que las azules y violetas. Por ende, los objetos presentan imágenes separadas (objeto alargado verticalmente) y colores distintos (en sus extremos). </a:t>
            </a:r>
            <a:endParaRPr b="0" lang="en-US" sz="1800" spc="-1" strike="noStrike">
              <a:solidFill>
                <a:srgbClr val="ffffff"/>
              </a:solidFill>
              <a:uFill>
                <a:solidFill>
                  <a:srgbClr val="ffffff"/>
                </a:solidFill>
              </a:uFill>
              <a:latin typeface="Century Gothic"/>
            </a:endParaRPr>
          </a:p>
        </p:txBody>
      </p:sp>
      <p:pic>
        <p:nvPicPr>
          <p:cNvPr id="132" name="Picture 2" descr=""/>
          <p:cNvPicPr/>
          <p:nvPr/>
        </p:nvPicPr>
        <p:blipFill>
          <a:blip r:embed="rId1"/>
          <a:srcRect l="10904" t="7191" r="14372" b="5772"/>
          <a:stretch/>
        </p:blipFill>
        <p:spPr>
          <a:xfrm>
            <a:off x="4719600" y="393840"/>
            <a:ext cx="2610360" cy="2105640"/>
          </a:xfrm>
          <a:prstGeom prst="rect">
            <a:avLst/>
          </a:prstGeom>
          <a:ln>
            <a:noFill/>
          </a:ln>
        </p:spPr>
      </p:pic>
      <p:pic>
        <p:nvPicPr>
          <p:cNvPr id="133" name="Picture 2" descr=""/>
          <p:cNvPicPr/>
          <p:nvPr/>
        </p:nvPicPr>
        <p:blipFill>
          <a:blip r:embed="rId2"/>
          <a:stretch/>
        </p:blipFill>
        <p:spPr>
          <a:xfrm>
            <a:off x="7917120" y="306720"/>
            <a:ext cx="3742920" cy="57146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Picture 2" descr=""/>
          <p:cNvPicPr/>
          <p:nvPr/>
        </p:nvPicPr>
        <p:blipFill>
          <a:blip r:embed="rId1"/>
          <a:srcRect l="7162" t="8534" r="0" b="0"/>
          <a:stretch/>
        </p:blipFill>
        <p:spPr>
          <a:xfrm>
            <a:off x="1389240" y="596520"/>
            <a:ext cx="8933760" cy="4185000"/>
          </a:xfrm>
          <a:prstGeom prst="rect">
            <a:avLst/>
          </a:prstGeom>
          <a:ln>
            <a:noFill/>
          </a:ln>
        </p:spPr>
      </p:pic>
      <p:sp>
        <p:nvSpPr>
          <p:cNvPr id="135" name="CustomShape 1"/>
          <p:cNvSpPr/>
          <p:nvPr/>
        </p:nvSpPr>
        <p:spPr>
          <a:xfrm>
            <a:off x="500760" y="5053680"/>
            <a:ext cx="11487600" cy="1370160"/>
          </a:xfrm>
          <a:prstGeom prst="rect">
            <a:avLst/>
          </a:prstGeom>
          <a:noFill/>
          <a:ln>
            <a:noFill/>
          </a:ln>
        </p:spPr>
        <p:style>
          <a:lnRef idx="0"/>
          <a:fillRef idx="0"/>
          <a:effectRef idx="0"/>
          <a:fontRef idx="minor"/>
        </p:style>
        <p:txBody>
          <a:bodyPr lIns="90000" rIns="90000" tIns="45000" bIns="45000"/>
          <a:p>
            <a:pPr algn="just">
              <a:lnSpc>
                <a:spcPct val="100000"/>
              </a:lnSpc>
            </a:pPr>
            <a:r>
              <a:rPr b="0" lang="es-CO" sz="2800" spc="-1" strike="noStrike">
                <a:solidFill>
                  <a:srgbClr val="ffffff"/>
                </a:solidFill>
                <a:uFill>
                  <a:solidFill>
                    <a:srgbClr val="ffffff"/>
                  </a:solidFill>
                </a:uFill>
                <a:latin typeface="Century Gothic"/>
              </a:rPr>
              <a:t>Como consecuencia, el último destello solar es de color verde rodeado de tonos rojizos y violetas, se le llama el ‘‘rayo verde’’ y tiene una duración de segundos.</a:t>
            </a:r>
            <a:endParaRPr b="0" lang="es-CO" sz="1800" spc="-1" strike="noStrike">
              <a:solidFill>
                <a:srgbClr val="ffffff"/>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CENTELLEO DE LAS ESTRELLAS</a:t>
            </a:r>
            <a:endParaRPr b="0" lang="en-US" sz="1800" spc="-1" strike="noStrike">
              <a:solidFill>
                <a:srgbClr val="ffffff"/>
              </a:solidFill>
              <a:uFill>
                <a:solidFill>
                  <a:srgbClr val="ffffff"/>
                </a:solidFill>
              </a:uFill>
              <a:latin typeface="Century Gothic"/>
            </a:endParaRPr>
          </a:p>
        </p:txBody>
      </p:sp>
      <p:sp>
        <p:nvSpPr>
          <p:cNvPr id="137" name="TextShape 2"/>
          <p:cNvSpPr txBox="1"/>
          <p:nvPr/>
        </p:nvSpPr>
        <p:spPr>
          <a:xfrm>
            <a:off x="397440" y="1881720"/>
            <a:ext cx="6480000" cy="388260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Se debe a las perturbaciones causadas por el medio material entre las estrellas y el observador (la atmósfera). El centelleo de las estrellas es mayor cuando están más cerca al horizonte porque la luz debe atravesar mayor cantidad de atmósfera. </a:t>
            </a:r>
            <a:endParaRPr b="0" lang="en-US" sz="1800" spc="-1" strike="noStrike">
              <a:solidFill>
                <a:srgbClr val="ffffff"/>
              </a:solidFill>
              <a:uFill>
                <a:solidFill>
                  <a:srgbClr val="ffffff"/>
                </a:solidFill>
              </a:uFill>
              <a:latin typeface="Century Gothic"/>
            </a:endParaRPr>
          </a:p>
        </p:txBody>
      </p:sp>
      <p:sp>
        <p:nvSpPr>
          <p:cNvPr id="138" name="CustomShape 3"/>
          <p:cNvSpPr/>
          <p:nvPr/>
        </p:nvSpPr>
        <p:spPr>
          <a:xfrm>
            <a:off x="304920" y="5575320"/>
            <a:ext cx="11237400" cy="943560"/>
          </a:xfrm>
          <a:prstGeom prst="rect">
            <a:avLst/>
          </a:prstGeom>
          <a:noFill/>
          <a:ln>
            <a:noFill/>
          </a:ln>
        </p:spPr>
        <p:style>
          <a:lnRef idx="0"/>
          <a:fillRef idx="0"/>
          <a:effectRef idx="0"/>
          <a:fontRef idx="minor"/>
        </p:style>
        <p:txBody>
          <a:bodyPr lIns="90000" rIns="90000" tIns="45000" bIns="45000"/>
          <a:p>
            <a:pPr algn="just">
              <a:lnSpc>
                <a:spcPct val="100000"/>
              </a:lnSpc>
            </a:pPr>
            <a:r>
              <a:rPr b="0" lang="es-CO" sz="2800" spc="-1" strike="noStrike">
                <a:solidFill>
                  <a:srgbClr val="ffffff"/>
                </a:solidFill>
                <a:uFill>
                  <a:solidFill>
                    <a:srgbClr val="ffffff"/>
                  </a:solidFill>
                </a:uFill>
                <a:latin typeface="Century Gothic"/>
              </a:rPr>
              <a:t>También, parecer titilar más cuanto más brillantes son las estrellas, pero eso se debe a un efecto óptico.</a:t>
            </a:r>
            <a:endParaRPr b="0" lang="es-CO" sz="1800" spc="-1" strike="noStrike">
              <a:solidFill>
                <a:srgbClr val="ffffff"/>
              </a:solidFill>
              <a:uFill>
                <a:solidFill>
                  <a:srgbClr val="ffffff"/>
                </a:solidFill>
              </a:uFill>
              <a:latin typeface="Arial"/>
            </a:endParaRPr>
          </a:p>
        </p:txBody>
      </p:sp>
      <p:pic>
        <p:nvPicPr>
          <p:cNvPr id="139" name="Picture 2" descr=""/>
          <p:cNvPicPr/>
          <p:nvPr/>
        </p:nvPicPr>
        <p:blipFill>
          <a:blip r:embed="rId1"/>
          <a:stretch/>
        </p:blipFill>
        <p:spPr>
          <a:xfrm>
            <a:off x="7091640" y="2177640"/>
            <a:ext cx="4762080" cy="2933280"/>
          </a:xfrm>
          <a:prstGeom prst="rect">
            <a:avLst/>
          </a:prstGeom>
          <a:ln>
            <a:noFill/>
          </a:ln>
        </p:spPr>
      </p:pic>
    </p:spTree>
  </p:cSld>
  <p:transition spd="slow">
    <p:wipe dir="l"/>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1693440" y="504000"/>
            <a:ext cx="8458560" cy="5751720"/>
          </a:xfrm>
          <a:prstGeom prst="rect">
            <a:avLst/>
          </a:prstGeom>
          <a:ln>
            <a:noFill/>
          </a:ln>
        </p:spPr>
      </p:pic>
    </p:spTree>
  </p:cSld>
  <p:transition spd="slow">
    <p:wipe dir="l"/>
  </p:transition>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178920" y="1947960"/>
            <a:ext cx="11091600" cy="1748880"/>
          </a:xfrm>
          <a:prstGeom prst="rect">
            <a:avLst/>
          </a:prstGeom>
          <a:noFill/>
          <a:ln>
            <a:noFill/>
          </a:ln>
        </p:spPr>
        <p:txBody>
          <a:bodyPr anchor="ctr"/>
          <a:p>
            <a:pPr marL="343080" indent="-342720" algn="just">
              <a:lnSpc>
                <a:spcPct val="100000"/>
              </a:lnSpc>
              <a:buClr>
                <a:srgbClr val="00c6bb"/>
              </a:buClr>
              <a:buFont typeface="Wingdings 2" charset="2"/>
              <a:buChar char=""/>
            </a:pPr>
            <a:r>
              <a:rPr b="0" lang="en-US" sz="2800" spc="-1" strike="noStrike">
                <a:solidFill>
                  <a:srgbClr val="ffffff"/>
                </a:solidFill>
                <a:uFill>
                  <a:solidFill>
                    <a:srgbClr val="ffffff"/>
                  </a:solidFill>
                </a:uFill>
                <a:latin typeface="Century Gothic"/>
              </a:rPr>
              <a:t>La alteración de la posición  de la fuente luminosa (baile de las estrellas).</a:t>
            </a:r>
            <a:endParaRPr b="0" lang="en-US" sz="1800" spc="-1" strike="noStrike">
              <a:solidFill>
                <a:srgbClr val="ffffff"/>
              </a:solidFill>
              <a:uFill>
                <a:solidFill>
                  <a:srgbClr val="ffffff"/>
                </a:solidFill>
              </a:uFill>
              <a:latin typeface="Century Gothic"/>
            </a:endParaRPr>
          </a:p>
          <a:p>
            <a:pPr algn="just">
              <a:lnSpc>
                <a:spcPct val="100000"/>
              </a:lnSpc>
            </a:pPr>
            <a:endParaRPr b="0" lang="en-US" sz="1800" spc="-1" strike="noStrike">
              <a:solidFill>
                <a:srgbClr val="ffffff"/>
              </a:solidFill>
              <a:uFill>
                <a:solidFill>
                  <a:srgbClr val="ffffff"/>
                </a:solidFill>
              </a:uFill>
              <a:latin typeface="Century Gothic"/>
            </a:endParaRPr>
          </a:p>
        </p:txBody>
      </p:sp>
      <p:sp>
        <p:nvSpPr>
          <p:cNvPr id="142" name="TextShape 2"/>
          <p:cNvSpPr txBox="1"/>
          <p:nvPr/>
        </p:nvSpPr>
        <p:spPr>
          <a:xfrm>
            <a:off x="438840" y="502200"/>
            <a:ext cx="10571760" cy="970200"/>
          </a:xfrm>
          <a:prstGeom prst="rect">
            <a:avLst/>
          </a:prstGeom>
          <a:noFill/>
          <a:ln>
            <a:noFill/>
          </a:ln>
        </p:spPr>
        <p:txBody>
          <a:bodyPr anchor="b"/>
          <a:p>
            <a:pPr>
              <a:lnSpc>
                <a:spcPct val="100000"/>
              </a:lnSpc>
            </a:pPr>
            <a:r>
              <a:rPr b="0" lang="en-US" sz="2800" spc="-1" strike="noStrike">
                <a:solidFill>
                  <a:srgbClr val="fefefe"/>
                </a:solidFill>
                <a:uFill>
                  <a:solidFill>
                    <a:srgbClr val="ffffff"/>
                  </a:solidFill>
                </a:uFill>
                <a:latin typeface="Century Gothic"/>
              </a:rPr>
              <a:t>Las capas de turbulencia deforman los frentes de onda, las consecuencias son:</a:t>
            </a:r>
            <a:endParaRPr b="0" lang="en-US" sz="1800" spc="-1" strike="noStrike">
              <a:solidFill>
                <a:srgbClr val="ffffff"/>
              </a:solidFill>
              <a:uFill>
                <a:solidFill>
                  <a:srgbClr val="ffffff"/>
                </a:solidFill>
              </a:uFill>
              <a:latin typeface="Century Gothic"/>
            </a:endParaRPr>
          </a:p>
        </p:txBody>
      </p:sp>
      <p:pic>
        <p:nvPicPr>
          <p:cNvPr id="143" name="Imagen 6" descr=""/>
          <p:cNvPicPr/>
          <p:nvPr/>
        </p:nvPicPr>
        <p:blipFill>
          <a:blip r:embed="rId1"/>
          <a:srcRect l="9699" t="0" r="4865" b="8068"/>
          <a:stretch/>
        </p:blipFill>
        <p:spPr>
          <a:xfrm>
            <a:off x="7974720" y="3015000"/>
            <a:ext cx="3827160" cy="2745360"/>
          </a:xfrm>
          <a:prstGeom prst="rect">
            <a:avLst/>
          </a:prstGeom>
          <a:ln>
            <a:noFill/>
          </a:ln>
        </p:spPr>
      </p:pic>
      <p:sp>
        <p:nvSpPr>
          <p:cNvPr id="144" name="CustomShape 3"/>
          <p:cNvSpPr/>
          <p:nvPr/>
        </p:nvSpPr>
        <p:spPr>
          <a:xfrm>
            <a:off x="159120" y="3015000"/>
            <a:ext cx="7407720" cy="3842640"/>
          </a:xfrm>
          <a:prstGeom prst="rect">
            <a:avLst/>
          </a:prstGeom>
          <a:noFill/>
          <a:ln>
            <a:noFill/>
          </a:ln>
          <a:effectLst>
            <a:outerShdw blurRad="50800" dir="14400000">
              <a:srgbClr val="000000">
                <a:alpha val="40000"/>
              </a:srgbClr>
            </a:outerShdw>
          </a:effectLst>
        </p:spPr>
        <p:style>
          <a:lnRef idx="0"/>
          <a:fillRef idx="0"/>
          <a:effectRef idx="0"/>
          <a:fontRef idx="minor"/>
        </p:style>
        <p:txBody>
          <a:bodyPr anchor="ctr"/>
          <a:p>
            <a:pPr marL="343080" indent="-342720" algn="just">
              <a:lnSpc>
                <a:spcPct val="100000"/>
              </a:lnSpc>
              <a:buClr>
                <a:srgbClr val="00c6bb"/>
              </a:buClr>
              <a:buFont typeface="Wingdings 2" charset="2"/>
              <a:buChar char=""/>
            </a:pPr>
            <a:r>
              <a:rPr b="0" lang="es-CO" sz="2800" spc="-1" strike="noStrike">
                <a:solidFill>
                  <a:srgbClr val="ffffff"/>
                </a:solidFill>
                <a:uFill>
                  <a:solidFill>
                    <a:srgbClr val="ffffff"/>
                  </a:solidFill>
                </a:uFill>
                <a:latin typeface="Century Gothic"/>
              </a:rPr>
              <a:t>La estrella en un momento parece más brillante en un punto y menos brillante en otro punto debido a que los rayos divergen. Como toda la luz atraviesa las mismas células turbulentas y deforman igual.  El cambio rápido de la deformación produce una oscilación entre estas dos situaciones.</a:t>
            </a:r>
            <a:endParaRPr b="0" lang="es-CO" sz="1800" spc="-1" strike="noStrike">
              <a:solidFill>
                <a:srgbClr val="ffffff"/>
              </a:solidFill>
              <a:uFill>
                <a:solidFill>
                  <a:srgbClr val="ffffff"/>
                </a:solidFill>
              </a:uFill>
              <a:latin typeface="Arial"/>
            </a:endParaRPr>
          </a:p>
          <a:p>
            <a:pPr algn="just">
              <a:lnSpc>
                <a:spcPct val="100000"/>
              </a:lnSpc>
            </a:pPr>
            <a:endParaRPr b="0" lang="es-CO" sz="1800" spc="-1" strike="noStrike">
              <a:solidFill>
                <a:srgbClr val="ffffff"/>
              </a:solidFill>
              <a:uFill>
                <a:solidFill>
                  <a:srgbClr val="ffffff"/>
                </a:solidFill>
              </a:uFill>
              <a:latin typeface="Arial"/>
            </a:endParaRPr>
          </a:p>
        </p:txBody>
      </p:sp>
    </p:spTree>
  </p:cSld>
  <p:transition spd="slow">
    <p:fade/>
  </p:transition>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556560" y="1834200"/>
            <a:ext cx="6996960" cy="335376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En estrellas cercanas al horizonte, el cambio de luminosidad puede ir acompañado de destellos de colores variados como consecuencia de la refracción. Estrellas muy cercanas al cenit, no parpadean.</a:t>
            </a:r>
            <a:endParaRPr b="0" lang="en-US" sz="1800" spc="-1" strike="noStrike">
              <a:solidFill>
                <a:srgbClr val="ffffff"/>
              </a:solidFill>
              <a:uFill>
                <a:solidFill>
                  <a:srgbClr val="ffffff"/>
                </a:solidFill>
              </a:uFill>
              <a:latin typeface="Century Gothic"/>
            </a:endParaRPr>
          </a:p>
        </p:txBody>
      </p:sp>
      <p:sp>
        <p:nvSpPr>
          <p:cNvPr id="146"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¿POR QUÉ NO TITILAN LOS PLANETAS?</a:t>
            </a:r>
            <a:endParaRPr b="0" lang="en-US" sz="1800" spc="-1" strike="noStrike">
              <a:solidFill>
                <a:srgbClr val="ffffff"/>
              </a:solidFill>
              <a:uFill>
                <a:solidFill>
                  <a:srgbClr val="ffffff"/>
                </a:solidFill>
              </a:uFill>
              <a:latin typeface="Century Gothic"/>
            </a:endParaRPr>
          </a:p>
        </p:txBody>
      </p:sp>
      <p:pic>
        <p:nvPicPr>
          <p:cNvPr id="147" name="Picture 2" descr=""/>
          <p:cNvPicPr/>
          <p:nvPr/>
        </p:nvPicPr>
        <p:blipFill>
          <a:blip r:embed="rId1"/>
          <a:srcRect l="20999" t="0" r="20332" b="0"/>
          <a:stretch/>
        </p:blipFill>
        <p:spPr>
          <a:xfrm>
            <a:off x="8016120" y="1657800"/>
            <a:ext cx="3365640" cy="3226680"/>
          </a:xfrm>
          <a:prstGeom prst="rect">
            <a:avLst/>
          </a:prstGeom>
          <a:ln>
            <a:noFill/>
          </a:ln>
        </p:spPr>
      </p:pic>
      <p:sp>
        <p:nvSpPr>
          <p:cNvPr id="148" name="CustomShape 3"/>
          <p:cNvSpPr/>
          <p:nvPr/>
        </p:nvSpPr>
        <p:spPr>
          <a:xfrm>
            <a:off x="556560" y="5124600"/>
            <a:ext cx="10825200" cy="1370160"/>
          </a:xfrm>
          <a:prstGeom prst="rect">
            <a:avLst/>
          </a:prstGeom>
          <a:noFill/>
          <a:ln>
            <a:noFill/>
          </a:ln>
        </p:spPr>
        <p:style>
          <a:lnRef idx="0"/>
          <a:fillRef idx="0"/>
          <a:effectRef idx="0"/>
          <a:fontRef idx="minor"/>
        </p:style>
        <p:txBody>
          <a:bodyPr lIns="90000" rIns="90000" tIns="45000" bIns="45000"/>
          <a:p>
            <a:pPr algn="just">
              <a:lnSpc>
                <a:spcPct val="100000"/>
              </a:lnSpc>
            </a:pPr>
            <a:r>
              <a:rPr b="0" lang="es-CO" sz="2800" spc="-1" strike="noStrike">
                <a:solidFill>
                  <a:srgbClr val="ffffff"/>
                </a:solidFill>
                <a:uFill>
                  <a:solidFill>
                    <a:srgbClr val="ffffff"/>
                  </a:solidFill>
                </a:uFill>
                <a:latin typeface="Century Gothic"/>
              </a:rPr>
              <a:t>Las estrellas son muy grandes, pero se encuentran tan lejos que aun con telescopios sus discos son inobservables, por tanto se comportan como fuentes puntuales.</a:t>
            </a:r>
            <a:endParaRPr b="0" lang="es-CO" sz="1800" spc="-1" strike="noStrike">
              <a:solidFill>
                <a:srgbClr val="ffffff"/>
              </a:solidFill>
              <a:uFill>
                <a:solidFill>
                  <a:srgbClr val="ffffff"/>
                </a:solidFill>
              </a:uFill>
              <a:latin typeface="Arial"/>
            </a:endParaRPr>
          </a:p>
        </p:txBody>
      </p:sp>
    </p:spTree>
  </p:cSld>
  <p:transition spd="slow">
    <p:randomBar dir="vert"/>
  </p:transition>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421200" y="2059920"/>
            <a:ext cx="5409360" cy="430668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Por otro lado, aunque no podamos ver a simple vista los planetas como discos, sus diámetros son los suficientemente grandes como para que los rayos luminosos de los extremos del disco, viajen separados por la atmósfera. </a:t>
            </a:r>
            <a:endParaRPr b="0" lang="en-US" sz="1800" spc="-1" strike="noStrike">
              <a:solidFill>
                <a:srgbClr val="ffffff"/>
              </a:solidFill>
              <a:uFill>
                <a:solidFill>
                  <a:srgbClr val="ffffff"/>
                </a:solidFill>
              </a:uFill>
              <a:latin typeface="Century Gothic"/>
            </a:endParaRPr>
          </a:p>
        </p:txBody>
      </p:sp>
      <p:sp>
        <p:nvSpPr>
          <p:cNvPr id="150"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¿POR QUÉ NO TITILAN LOS PLANETAS?</a:t>
            </a:r>
            <a:endParaRPr b="0" lang="en-US" sz="1800" spc="-1" strike="noStrike">
              <a:solidFill>
                <a:srgbClr val="ffffff"/>
              </a:solidFill>
              <a:uFill>
                <a:solidFill>
                  <a:srgbClr val="ffffff"/>
                </a:solidFill>
              </a:uFill>
              <a:latin typeface="Century Gothic"/>
            </a:endParaRPr>
          </a:p>
        </p:txBody>
      </p:sp>
      <p:pic>
        <p:nvPicPr>
          <p:cNvPr id="151" name="" descr=""/>
          <p:cNvPicPr/>
          <p:nvPr/>
        </p:nvPicPr>
        <p:blipFill>
          <a:blip r:embed="rId1"/>
          <a:stretch/>
        </p:blipFill>
        <p:spPr>
          <a:xfrm>
            <a:off x="6139440" y="1451880"/>
            <a:ext cx="5242320" cy="445212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Picture 2" descr=""/>
          <p:cNvPicPr/>
          <p:nvPr/>
        </p:nvPicPr>
        <p:blipFill>
          <a:blip r:embed="rId1"/>
          <a:stretch/>
        </p:blipFill>
        <p:spPr>
          <a:xfrm>
            <a:off x="1728000" y="720000"/>
            <a:ext cx="8498880" cy="550980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1004400" y="2301840"/>
            <a:ext cx="10180080" cy="363600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Por consiguiente, los cambios de intensidad de luz son independientes para diferentes partes del disco, que en promedio se compensa y el brillo parece estable.</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Los planetas pueden centellear cuando sus diámetros son de 3 segundos de arco o inferiores o cuando las turbulencias son grandes, debido a que, cada célula turbulenta abarca más ángulo visual.</a:t>
            </a:r>
            <a:endParaRPr b="0" lang="en-US" sz="1800" spc="-1" strike="noStrike">
              <a:solidFill>
                <a:srgbClr val="ffffff"/>
              </a:solidFill>
              <a:uFill>
                <a:solidFill>
                  <a:srgbClr val="ffffff"/>
                </a:solidFill>
              </a:uFill>
              <a:latin typeface="Century Gothic"/>
            </a:endParaRPr>
          </a:p>
          <a:p>
            <a:pPr>
              <a:lnSpc>
                <a:spcPct val="100000"/>
              </a:lnSpc>
            </a:pPr>
            <a:endParaRPr b="0" lang="en-US" sz="1800" spc="-1" strike="noStrike">
              <a:solidFill>
                <a:srgbClr val="ffffff"/>
              </a:solidFill>
              <a:uFill>
                <a:solidFill>
                  <a:srgbClr val="ffffff"/>
                </a:solidFill>
              </a:uFill>
              <a:latin typeface="Century Gothic"/>
            </a:endParaRPr>
          </a:p>
        </p:txBody>
      </p:sp>
      <p:sp>
        <p:nvSpPr>
          <p:cNvPr id="154"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¿CUÁNDO TITILAN LOS PLANETAS?</a:t>
            </a:r>
            <a:endParaRPr b="0" lang="en-US" sz="1800" spc="-1" strike="noStrike">
              <a:solidFill>
                <a:srgbClr val="ffffff"/>
              </a:solidFill>
              <a:uFill>
                <a:solidFill>
                  <a:srgbClr val="ffffff"/>
                </a:solidFill>
              </a:uFill>
              <a:latin typeface="Century Gothic"/>
            </a:endParaRPr>
          </a:p>
        </p:txBody>
      </p:sp>
    </p:spTree>
  </p:cSld>
  <p:transition spd="slow">
    <p:comb dir="horz"/>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 descr=""/>
          <p:cNvPicPr/>
          <p:nvPr/>
        </p:nvPicPr>
        <p:blipFill>
          <a:blip r:embed="rId1"/>
          <a:srcRect l="0" t="0" r="0" b="10758"/>
          <a:stretch/>
        </p:blipFill>
        <p:spPr>
          <a:xfrm>
            <a:off x="1440720" y="288000"/>
            <a:ext cx="9143280" cy="6119640"/>
          </a:xfrm>
          <a:prstGeom prst="rect">
            <a:avLst/>
          </a:prstGeom>
          <a:ln>
            <a:noFill/>
          </a:ln>
        </p:spPr>
      </p:pic>
    </p:spTree>
  </p:cSld>
  <p:transition spd="slow">
    <p:comb dir="horz"/>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 descr=""/>
          <p:cNvPicPr/>
          <p:nvPr/>
        </p:nvPicPr>
        <p:blipFill>
          <a:blip r:embed="rId1"/>
          <a:stretch/>
        </p:blipFill>
        <p:spPr>
          <a:xfrm>
            <a:off x="574920" y="504000"/>
            <a:ext cx="5905080" cy="4428720"/>
          </a:xfrm>
          <a:prstGeom prst="rect">
            <a:avLst/>
          </a:prstGeom>
          <a:ln>
            <a:noFill/>
          </a:ln>
        </p:spPr>
      </p:pic>
      <p:pic>
        <p:nvPicPr>
          <p:cNvPr id="87" name="" descr=""/>
          <p:cNvPicPr/>
          <p:nvPr/>
        </p:nvPicPr>
        <p:blipFill>
          <a:blip r:embed="rId2"/>
          <a:stretch/>
        </p:blipFill>
        <p:spPr>
          <a:xfrm>
            <a:off x="5617080" y="1512000"/>
            <a:ext cx="6190920" cy="468612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3142440" y="3269880"/>
            <a:ext cx="5868720" cy="970200"/>
          </a:xfrm>
          <a:prstGeom prst="rect">
            <a:avLst/>
          </a:prstGeom>
          <a:noFill/>
          <a:ln>
            <a:noFill/>
          </a:ln>
        </p:spPr>
        <p:txBody>
          <a:bodyPr anchor="b"/>
          <a:p>
            <a:pPr>
              <a:lnSpc>
                <a:spcPct val="100000"/>
              </a:lnSpc>
            </a:pPr>
            <a:r>
              <a:rPr b="1" lang="en-US" sz="7200" spc="-1" strike="noStrike">
                <a:solidFill>
                  <a:srgbClr val="fefefe"/>
                </a:solidFill>
                <a:uFill>
                  <a:solidFill>
                    <a:srgbClr val="ffffff"/>
                  </a:solidFill>
                </a:uFill>
                <a:latin typeface="Century Gothic"/>
              </a:rPr>
              <a:t>¡GRACIAS!</a:t>
            </a:r>
            <a:endParaRPr b="0" lang="en-US" sz="7200" spc="-1" strike="noStrike">
              <a:solidFill>
                <a:srgbClr val="ffffff"/>
              </a:solidFill>
              <a:uFill>
                <a:solidFill>
                  <a:srgbClr val="ffffff"/>
                </a:solidFill>
              </a:uFill>
              <a:latin typeface="Century Gothic"/>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503640" y="2213280"/>
            <a:ext cx="10524960" cy="4480200"/>
          </a:xfrm>
          <a:prstGeom prst="rect">
            <a:avLst/>
          </a:prstGeom>
          <a:noFill/>
          <a:ln>
            <a:noFill/>
          </a:ln>
        </p:spPr>
        <p:txBody>
          <a:bodyPr anchor="ctr"/>
          <a:p>
            <a:pPr marL="343080" indent="-342720" algn="just">
              <a:lnSpc>
                <a:spcPct val="100000"/>
              </a:lnSpc>
              <a:buClr>
                <a:srgbClr val="00c6bb"/>
              </a:buClr>
              <a:buFont typeface="Wingdings 2" charset="2"/>
              <a:buChar char=""/>
            </a:pPr>
            <a:r>
              <a:rPr b="0" lang="en-US" sz="2800" spc="-1" strike="noStrike">
                <a:solidFill>
                  <a:srgbClr val="ffffff"/>
                </a:solidFill>
                <a:uFill>
                  <a:solidFill>
                    <a:srgbClr val="ffffff"/>
                  </a:solidFill>
                </a:uFill>
                <a:latin typeface="Century Gothic"/>
              </a:rPr>
              <a:t>Difusión: Imposibilita las observaciones astronómicas a la luz del día.</a:t>
            </a:r>
            <a:endParaRPr b="0" lang="en-US" sz="1800" spc="-1" strike="noStrike">
              <a:solidFill>
                <a:srgbClr val="ffffff"/>
              </a:solidFill>
              <a:uFill>
                <a:solidFill>
                  <a:srgbClr val="ffffff"/>
                </a:solidFill>
              </a:uFill>
              <a:latin typeface="Century Gothic"/>
            </a:endParaRPr>
          </a:p>
          <a:p>
            <a:pPr marL="343080" indent="-342720" algn="just">
              <a:lnSpc>
                <a:spcPct val="100000"/>
              </a:lnSpc>
              <a:buClr>
                <a:srgbClr val="00c6bb"/>
              </a:buClr>
              <a:buFont typeface="Wingdings 2" charset="2"/>
              <a:buChar char=""/>
            </a:pPr>
            <a:r>
              <a:rPr b="0" lang="en-US" sz="2800" spc="-1" strike="noStrike">
                <a:solidFill>
                  <a:srgbClr val="ffffff"/>
                </a:solidFill>
                <a:uFill>
                  <a:solidFill>
                    <a:srgbClr val="ffffff"/>
                  </a:solidFill>
                </a:uFill>
                <a:latin typeface="Century Gothic"/>
              </a:rPr>
              <a:t>Agitación continua de masas atmosféricas.</a:t>
            </a:r>
            <a:endParaRPr b="0" lang="en-US" sz="1800" spc="-1" strike="noStrike">
              <a:solidFill>
                <a:srgbClr val="ffffff"/>
              </a:solidFill>
              <a:uFill>
                <a:solidFill>
                  <a:srgbClr val="ffffff"/>
                </a:solidFill>
              </a:uFill>
              <a:latin typeface="Century Gothic"/>
            </a:endParaRPr>
          </a:p>
          <a:p>
            <a:pPr marL="343080" indent="-342720" algn="just">
              <a:lnSpc>
                <a:spcPct val="100000"/>
              </a:lnSpc>
              <a:buClr>
                <a:srgbClr val="00c6bb"/>
              </a:buClr>
              <a:buFont typeface="Wingdings 2" charset="2"/>
              <a:buChar char=""/>
            </a:pPr>
            <a:r>
              <a:rPr b="0" lang="en-US" sz="2800" spc="-1" strike="noStrike">
                <a:solidFill>
                  <a:srgbClr val="ffffff"/>
                </a:solidFill>
                <a:uFill>
                  <a:solidFill>
                    <a:srgbClr val="ffffff"/>
                  </a:solidFill>
                </a:uFill>
                <a:latin typeface="Century Gothic"/>
              </a:rPr>
              <a:t>Bloqueo: La atmósfera es opaca a la mayoría de las radiaciones que emiten los astros (infrarrojo, ultravioleta, rayos x, etc), es decir, absorbe dichas radiaciones.</a:t>
            </a:r>
            <a:endParaRPr b="0" lang="en-US" sz="1800" spc="-1" strike="noStrike">
              <a:solidFill>
                <a:srgbClr val="ffffff"/>
              </a:solidFill>
              <a:uFill>
                <a:solidFill>
                  <a:srgbClr val="ffffff"/>
                </a:solidFill>
              </a:uFill>
              <a:latin typeface="Century Gothic"/>
            </a:endParaRPr>
          </a:p>
          <a:p>
            <a:pPr marL="343080" indent="-342720" algn="just">
              <a:lnSpc>
                <a:spcPct val="100000"/>
              </a:lnSpc>
              <a:buClr>
                <a:srgbClr val="00c6bb"/>
              </a:buClr>
              <a:buFont typeface="Wingdings 2" charset="2"/>
              <a:buChar char=""/>
            </a:pPr>
            <a:r>
              <a:rPr b="0" lang="en-US" sz="2800" spc="-1" strike="noStrike">
                <a:solidFill>
                  <a:srgbClr val="ffffff"/>
                </a:solidFill>
                <a:uFill>
                  <a:solidFill>
                    <a:srgbClr val="ffffff"/>
                  </a:solidFill>
                </a:uFill>
                <a:latin typeface="Century Gothic"/>
              </a:rPr>
              <a:t>Refracción astronómica.</a:t>
            </a:r>
            <a:endParaRPr b="0" lang="en-US" sz="1800" spc="-1" strike="noStrike">
              <a:solidFill>
                <a:srgbClr val="ffffff"/>
              </a:solidFill>
              <a:uFill>
                <a:solidFill>
                  <a:srgbClr val="ffffff"/>
                </a:solidFill>
              </a:uFill>
              <a:latin typeface="Century Gothic"/>
            </a:endParaRPr>
          </a:p>
        </p:txBody>
      </p:sp>
      <p:sp>
        <p:nvSpPr>
          <p:cNvPr id="89" name="TextShape 2"/>
          <p:cNvSpPr txBox="1"/>
          <p:nvPr/>
        </p:nvSpPr>
        <p:spPr>
          <a:xfrm>
            <a:off x="743760" y="645840"/>
            <a:ext cx="10571760" cy="970200"/>
          </a:xfrm>
          <a:prstGeom prst="rect">
            <a:avLst/>
          </a:prstGeom>
          <a:noFill/>
          <a:ln>
            <a:noFill/>
          </a:ln>
        </p:spPr>
        <p:txBody>
          <a:bodyPr anchor="b"/>
          <a:p>
            <a:pPr>
              <a:lnSpc>
                <a:spcPct val="100000"/>
              </a:lnSpc>
            </a:pPr>
            <a:r>
              <a:rPr b="0" lang="en-US" sz="3600" spc="-1" strike="noStrike">
                <a:solidFill>
                  <a:srgbClr val="fefefe"/>
                </a:solidFill>
                <a:uFill>
                  <a:solidFill>
                    <a:srgbClr val="ffffff"/>
                  </a:solidFill>
                </a:uFill>
                <a:latin typeface="Century Gothic"/>
              </a:rPr>
              <a:t>Interactúa con la luz procedente del cielo a través de:</a:t>
            </a:r>
            <a:endParaRPr b="0" lang="en-US" sz="1800" spc="-1" strike="noStrike">
              <a:solidFill>
                <a:srgbClr val="ffffff"/>
              </a:solidFill>
              <a:uFill>
                <a:solidFill>
                  <a:srgbClr val="ffffff"/>
                </a:solidFill>
              </a:uFill>
              <a:latin typeface="Century Gothic"/>
            </a:endParaRPr>
          </a:p>
        </p:txBody>
      </p:sp>
    </p:spTree>
  </p:cSld>
  <mc:AlternateContent>
    <mc:Choice Requires="p14">
      <p:transition spd="slow">
        <p14:vortex/>
      </p:transition>
    </mc:Choice>
    <mc:Fallback>
      <p:transition spd="slow">
        <p:fade/>
      </p:transition>
    </mc:Fallback>
  </mc:AlternateContent>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6" descr=""/>
          <p:cNvPicPr/>
          <p:nvPr/>
        </p:nvPicPr>
        <p:blipFill>
          <a:blip r:embed="rId1"/>
          <a:stretch/>
        </p:blipFill>
        <p:spPr>
          <a:xfrm>
            <a:off x="1470960" y="387720"/>
            <a:ext cx="8919360" cy="60685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REFRACCIÓN</a:t>
            </a:r>
            <a:endParaRPr b="0" lang="en-US" sz="1800" spc="-1" strike="noStrike">
              <a:solidFill>
                <a:srgbClr val="ffffff"/>
              </a:solidFill>
              <a:uFill>
                <a:solidFill>
                  <a:srgbClr val="ffffff"/>
                </a:solidFill>
              </a:uFill>
              <a:latin typeface="Century Gothic"/>
            </a:endParaRPr>
          </a:p>
        </p:txBody>
      </p:sp>
      <p:sp>
        <p:nvSpPr>
          <p:cNvPr id="92" name="TextShape 2"/>
          <p:cNvSpPr txBox="1"/>
          <p:nvPr/>
        </p:nvSpPr>
        <p:spPr>
          <a:xfrm>
            <a:off x="540360" y="1944000"/>
            <a:ext cx="6299640" cy="438696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Es una alteración de la dirección de los rayos de luz cuando la luz cambia de medio de propagación, es decir, pasa de un material a otro con una densidad diferente.</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Puede afectar la posición y forma de los objetos observados.</a:t>
            </a:r>
            <a:endParaRPr b="0" lang="en-US" sz="1800" spc="-1" strike="noStrike">
              <a:solidFill>
                <a:srgbClr val="ffffff"/>
              </a:solidFill>
              <a:uFill>
                <a:solidFill>
                  <a:srgbClr val="ffffff"/>
                </a:solidFill>
              </a:uFill>
              <a:latin typeface="Century Gothic"/>
            </a:endParaRPr>
          </a:p>
        </p:txBody>
      </p:sp>
      <p:pic>
        <p:nvPicPr>
          <p:cNvPr id="93" name="Picture 10" descr=""/>
          <p:cNvPicPr/>
          <p:nvPr/>
        </p:nvPicPr>
        <p:blipFill>
          <a:blip r:embed="rId1"/>
          <a:srcRect l="0" t="4328" r="0" b="5934"/>
          <a:stretch/>
        </p:blipFill>
        <p:spPr>
          <a:xfrm>
            <a:off x="7189560" y="1152000"/>
            <a:ext cx="4474440" cy="46288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rcRect l="0" t="30441" r="0" b="7610"/>
          <a:stretch/>
        </p:blipFill>
        <p:spPr>
          <a:xfrm>
            <a:off x="794160" y="546480"/>
            <a:ext cx="5685840" cy="5789520"/>
          </a:xfrm>
          <a:prstGeom prst="rect">
            <a:avLst/>
          </a:prstGeom>
          <a:ln>
            <a:noFill/>
          </a:ln>
        </p:spPr>
      </p:pic>
      <p:pic>
        <p:nvPicPr>
          <p:cNvPr id="95" name="Picture 12" descr=""/>
          <p:cNvPicPr/>
          <p:nvPr/>
        </p:nvPicPr>
        <p:blipFill>
          <a:blip r:embed="rId2"/>
          <a:stretch/>
        </p:blipFill>
        <p:spPr>
          <a:xfrm>
            <a:off x="6912000" y="288000"/>
            <a:ext cx="4392000" cy="2936880"/>
          </a:xfrm>
          <a:prstGeom prst="rect">
            <a:avLst/>
          </a:prstGeom>
          <a:ln>
            <a:noFill/>
          </a:ln>
        </p:spPr>
      </p:pic>
      <p:pic>
        <p:nvPicPr>
          <p:cNvPr id="96" name="" descr=""/>
          <p:cNvPicPr/>
          <p:nvPr/>
        </p:nvPicPr>
        <p:blipFill>
          <a:blip r:embed="rId3"/>
          <a:srcRect l="13143" t="0" r="8811" b="0"/>
          <a:stretch/>
        </p:blipFill>
        <p:spPr>
          <a:xfrm>
            <a:off x="6840000" y="3600000"/>
            <a:ext cx="4607640" cy="29520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500760" y="2116440"/>
            <a:ext cx="5064840" cy="407196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En el caso de la refracción astronómica, los rayos luminosos de los astros pasan del vacío cósmico (que presenta baja densidad), a la atmósfera. Por consiguiente hay un cambio en la forma y posición de los objetos.</a:t>
            </a:r>
            <a:endParaRPr b="0" lang="en-US" sz="1800" spc="-1" strike="noStrike">
              <a:solidFill>
                <a:srgbClr val="ffffff"/>
              </a:solidFill>
              <a:uFill>
                <a:solidFill>
                  <a:srgbClr val="ffffff"/>
                </a:solidFill>
              </a:uFill>
              <a:latin typeface="Century Gothic"/>
            </a:endParaRPr>
          </a:p>
        </p:txBody>
      </p:sp>
      <p:pic>
        <p:nvPicPr>
          <p:cNvPr id="98" name="Picture 2" descr=""/>
          <p:cNvPicPr/>
          <p:nvPr/>
        </p:nvPicPr>
        <p:blipFill>
          <a:blip r:embed="rId1"/>
          <a:srcRect l="1942" t="0" r="4009" b="0"/>
          <a:stretch/>
        </p:blipFill>
        <p:spPr>
          <a:xfrm>
            <a:off x="5932800" y="2334240"/>
            <a:ext cx="6004080" cy="3636000"/>
          </a:xfrm>
          <a:prstGeom prst="rect">
            <a:avLst/>
          </a:prstGeom>
          <a:ln>
            <a:noFill/>
          </a:ln>
        </p:spPr>
      </p:pic>
      <p:sp>
        <p:nvSpPr>
          <p:cNvPr id="99" name="TextShape 2"/>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REFRACCIÓN ASTRONÓMICA</a:t>
            </a:r>
            <a:endParaRPr b="0" lang="en-US" sz="1800" spc="-1" strike="noStrike">
              <a:solidFill>
                <a:srgbClr val="ffffff"/>
              </a:solidFill>
              <a:uFill>
                <a:solidFill>
                  <a:srgbClr val="ffffff"/>
                </a:solidFill>
              </a:uFill>
              <a:latin typeface="Century Gothic"/>
            </a:endParaRPr>
          </a:p>
        </p:txBody>
      </p:sp>
    </p:spTree>
  </p:cSld>
  <mc:AlternateContent>
    <mc:Choice Requires="p14">
      <p:transition spd="slow">
        <p14:prism isInverted="true"/>
      </p:transition>
    </mc:Choice>
    <mc:Fallback>
      <p:transition spd="slow">
        <p:fade/>
      </p:transition>
    </mc:Fallback>
  </mc:AlternateContent>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810000" y="447120"/>
            <a:ext cx="10571760" cy="970200"/>
          </a:xfrm>
          <a:prstGeom prst="rect">
            <a:avLst/>
          </a:prstGeom>
          <a:noFill/>
          <a:ln>
            <a:noFill/>
          </a:ln>
        </p:spPr>
        <p:txBody>
          <a:bodyPr anchor="b"/>
          <a:p>
            <a:pPr>
              <a:lnSpc>
                <a:spcPct val="100000"/>
              </a:lnSpc>
            </a:pPr>
            <a:r>
              <a:rPr b="1" lang="en-US" sz="4000" spc="-1" strike="noStrike">
                <a:solidFill>
                  <a:srgbClr val="fefefe"/>
                </a:solidFill>
                <a:uFill>
                  <a:solidFill>
                    <a:srgbClr val="ffffff"/>
                  </a:solidFill>
                </a:uFill>
                <a:latin typeface="Century Gothic"/>
              </a:rPr>
              <a:t>INICIOS: DESCRIPCIÓN</a:t>
            </a:r>
            <a:endParaRPr b="0" lang="en-US" sz="1800" spc="-1" strike="noStrike">
              <a:solidFill>
                <a:srgbClr val="ffffff"/>
              </a:solidFill>
              <a:uFill>
                <a:solidFill>
                  <a:srgbClr val="ffffff"/>
                </a:solidFill>
              </a:uFill>
              <a:latin typeface="Century Gothic"/>
            </a:endParaRPr>
          </a:p>
        </p:txBody>
      </p:sp>
      <p:sp>
        <p:nvSpPr>
          <p:cNvPr id="101" name="TextShape 2"/>
          <p:cNvSpPr txBox="1"/>
          <p:nvPr/>
        </p:nvSpPr>
        <p:spPr>
          <a:xfrm>
            <a:off x="540360" y="2054160"/>
            <a:ext cx="10962000" cy="4162320"/>
          </a:xfrm>
          <a:prstGeom prst="rect">
            <a:avLst/>
          </a:prstGeom>
          <a:noFill/>
          <a:ln>
            <a:noFill/>
          </a:ln>
        </p:spPr>
        <p:txBody>
          <a:bodyPr anchor="ctr"/>
          <a:p>
            <a:pPr algn="just">
              <a:lnSpc>
                <a:spcPct val="100000"/>
              </a:lnSpc>
            </a:pPr>
            <a:r>
              <a:rPr b="0" lang="en-US" sz="2800" spc="-1" strike="noStrike">
                <a:solidFill>
                  <a:srgbClr val="ffffff"/>
                </a:solidFill>
                <a:uFill>
                  <a:solidFill>
                    <a:srgbClr val="ffffff"/>
                  </a:solidFill>
                </a:uFill>
                <a:latin typeface="Century Gothic"/>
              </a:rPr>
              <a:t>El primero en considerar la refracción astronómica fue Ibn Yunus, un científico, astrólogo y poeta egipcio del siglo X.</a:t>
            </a:r>
            <a:endParaRPr b="0" lang="en-US" sz="1800" spc="-1" strike="noStrike">
              <a:solidFill>
                <a:srgbClr val="ffffff"/>
              </a:solidFill>
              <a:uFill>
                <a:solidFill>
                  <a:srgbClr val="ffffff"/>
                </a:solidFill>
              </a:uFill>
              <a:latin typeface="Century Gothic"/>
            </a:endParaRPr>
          </a:p>
          <a:p>
            <a:pPr algn="just">
              <a:lnSpc>
                <a:spcPct val="100000"/>
              </a:lnSpc>
            </a:pPr>
            <a:r>
              <a:rPr b="0" lang="en-US" sz="2800" spc="-1" strike="noStrike">
                <a:solidFill>
                  <a:srgbClr val="ffffff"/>
                </a:solidFill>
                <a:uFill>
                  <a:solidFill>
                    <a:srgbClr val="ffffff"/>
                  </a:solidFill>
                </a:uFill>
                <a:latin typeface="Century Gothic"/>
              </a:rPr>
              <a:t>En el siglo XVI, el danés Tycho Brahe se dedicó a estudiarla. Obtuvo posiciones estelares muy precisas producto de las correcciones de los efectos atmosféricos e identificó la relación entre la intensidad de la refracción y las condiciones meteorológicas. No obstante, erró al creer que la refracción depende de la distancia a cada astro.</a:t>
            </a:r>
            <a:endParaRPr b="0" lang="en-US" sz="1800" spc="-1" strike="noStrike">
              <a:solidFill>
                <a:srgbClr val="ffffff"/>
              </a:solidFill>
              <a:uFill>
                <a:solidFill>
                  <a:srgbClr val="ffffff"/>
                </a:solidFill>
              </a:uFill>
              <a:latin typeface="Century Gothic"/>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TM03457503[[fn=Citable]]</Template>
  <TotalTime>471</TotalTime>
  <Application>LibreOffice/5.1.6.2$Linux_X86_64 LibreOffice_project/10m0$Build-2</Application>
  <Words>1193</Words>
  <Paragraphs>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2016-11-16T21:41:04Z</dcterms:created>
  <dc:creator>USUARIO</dc:creator>
  <dc:description/>
  <dc:language>es-CO</dc:language>
  <cp:lastModifiedBy/>
  <dcterms:modified xsi:type="dcterms:W3CDTF">2017-06-17T12:04:37Z</dcterms:modified>
  <cp:revision>30</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